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5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6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2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7.xml" ContentType="application/vnd.openxmlformats-officedocument.themeOverride+xml"/>
  <Override PartName="/ppt/notesSlides/notesSlide20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8.xml" ContentType="application/vnd.openxmlformats-officedocument.themeOverride+xml"/>
  <Override PartName="/ppt/notesSlides/notesSlide21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9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0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4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25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11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12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13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14.xml" ContentType="application/vnd.openxmlformats-officedocument.themeOverride+xml"/>
  <Override PartName="/ppt/notesSlides/notesSlide28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0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3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9" r:id="rId2"/>
  </p:sldMasterIdLst>
  <p:notesMasterIdLst>
    <p:notesMasterId r:id="rId37"/>
  </p:notesMasterIdLst>
  <p:handoutMasterIdLst>
    <p:handoutMasterId r:id="rId38"/>
  </p:handoutMasterIdLst>
  <p:sldIdLst>
    <p:sldId id="380" r:id="rId3"/>
    <p:sldId id="379" r:id="rId4"/>
    <p:sldId id="414" r:id="rId5"/>
    <p:sldId id="418" r:id="rId6"/>
    <p:sldId id="417" r:id="rId7"/>
    <p:sldId id="415" r:id="rId8"/>
    <p:sldId id="416" r:id="rId9"/>
    <p:sldId id="427" r:id="rId10"/>
    <p:sldId id="383" r:id="rId11"/>
    <p:sldId id="419" r:id="rId12"/>
    <p:sldId id="410" r:id="rId13"/>
    <p:sldId id="434" r:id="rId14"/>
    <p:sldId id="385" r:id="rId15"/>
    <p:sldId id="425" r:id="rId16"/>
    <p:sldId id="430" r:id="rId17"/>
    <p:sldId id="420" r:id="rId18"/>
    <p:sldId id="421" r:id="rId19"/>
    <p:sldId id="450" r:id="rId20"/>
    <p:sldId id="451" r:id="rId21"/>
    <p:sldId id="454" r:id="rId22"/>
    <p:sldId id="455" r:id="rId23"/>
    <p:sldId id="453" r:id="rId24"/>
    <p:sldId id="411" r:id="rId25"/>
    <p:sldId id="435" r:id="rId26"/>
    <p:sldId id="448" r:id="rId27"/>
    <p:sldId id="391" r:id="rId28"/>
    <p:sldId id="438" r:id="rId29"/>
    <p:sldId id="441" r:id="rId30"/>
    <p:sldId id="442" r:id="rId31"/>
    <p:sldId id="443" r:id="rId32"/>
    <p:sldId id="444" r:id="rId33"/>
    <p:sldId id="405" r:id="rId34"/>
    <p:sldId id="428" r:id="rId35"/>
    <p:sldId id="422" r:id="rId36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72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D10"/>
    <a:srgbClr val="FFB060"/>
    <a:srgbClr val="002555"/>
    <a:srgbClr val="C0D0D0"/>
    <a:srgbClr val="70A0FF"/>
    <a:srgbClr val="B53318"/>
    <a:srgbClr val="015287"/>
    <a:srgbClr val="D1E5FF"/>
    <a:srgbClr val="EBF4FF"/>
    <a:srgbClr val="B9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54" autoAdjust="0"/>
    <p:restoredTop sz="58688" autoAdjust="0"/>
  </p:normalViewPr>
  <p:slideViewPr>
    <p:cSldViewPr snapToGrid="0" showGuides="1">
      <p:cViewPr varScale="1">
        <p:scale>
          <a:sx n="69" d="100"/>
          <a:sy n="69" d="100"/>
        </p:scale>
        <p:origin x="1710" y="48"/>
      </p:cViewPr>
      <p:guideLst>
        <p:guide orient="horz" pos="3929"/>
        <p:guide pos="7265"/>
      </p:guideLst>
    </p:cSldViewPr>
  </p:slideViewPr>
  <p:outlineViewPr>
    <p:cViewPr>
      <p:scale>
        <a:sx n="33" d="100"/>
        <a:sy n="33" d="100"/>
      </p:scale>
      <p:origin x="0" y="-16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serveur2015\observatoire\ETUDES\DiagnosticsTerritoire\Portrait%20BVL%20-%20Grand%20Chambord%20(janvier%202018)\Tableaux%20graphiques\Graphique_Rang_CC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ur2015\observatoire\ETUDES\DiagnosticsTerritoire\Portrait%20BVL%20-%20Grand%20Chambord%20(janvier%202018)\Tableaux%20graphiques\Demographie_Population\Demo_popEvol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ur2015\observatoire\ETUDES\DiagnosticsTerritoire\Portrait%20BVL%20-%20Grand%20Chambord%20(janvier%202018)\Tableaux%20graphiques\Demographie_Population\Demo_popEvol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\\serveur2015\observatoire\ETUDES\DiagnosticsTerritoire\Portrait%20BVL%20-%20Grand%20Chambord%20(janvier%202018)\Tableaux%20graphiques\Demographie_Population\IndiceJeunesse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\\serveur2015\observatoire\ETUDES\DiagnosticsTerritoire\Portrait%20BVL%20-%20Grand%20Chambord%20(janvier%202018)\Tableaux%20graphiques\Revenus\revenu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\\serveur2015\observatoire\ETUDES\DiagnosticsTerritoire\Portrait%20BVL%20-%20Grand%20Chambord%20(janvier%202018)\Tableaux%20graphiques\Revenus\revenu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ur2015\observatoire\ETUDES\DiagnosticsTerritoire\Portrait%20BVL%20-%20Grand%20Chambord%20(janvier%202018)\Tableaux%20graphiques\chiffres%20habitat%20pour%20le%206%20juin.xlsx" TargetMode="Externa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\\serveur2015\observatoire\ETUDES\DiagnosticsTerritoire\Portrait%20BVL%20-%20Grand%20Chambord%20(janvier%202018)\Tableaux%20graphiques\chiffres%20habitat%20pour%20le%206%20juin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\\serveur2015\observatoire\ETUDES\DiagnosticsTerritoire\Portrait%20BVL%20-%20Grand%20Chambord%20(janvier%202018)\Tableaux%20graphiques\Logement\date%20construction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Classeur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serveur2015\observatoire\ETUDES\DiagnosticsTerritoire\Portrait%20BVL%20-%20Grand%20Chambord%20(janvier%202018)\Tableaux%20graphiques\Graphique_Rang_CC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file:///\\serveur2015\observatoire\ETUDES\DiagnosticsTerritoire\Portrait%20BVL%20-%20Grand%20Chambord%20(janvier%202018)\Tableaux%20graphiques\Logement\StatutOccupation.xlsx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ur2015\observatoire\ETUDES\DiagnosticsTerritoire\Portrait%20BVL%20-%20Grand%20Chambord%20(janvier%202018)\Tableaux%20graphiques\ECONOMIE%20EMPLOI\Emploi_Total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ur2015\observatoire\ETUDES\DiagnosticsTerritoire\Portrait%20BVL%20-%20Grand%20Chambord%20(janvier%202018)\Tableaux%20graphiques\ECONOMIE%20EMPLOI\Emploi_Total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5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oleObject" Target="file:///\\serveur2015\observatoire\ETUDES\DiagnosticsTerritoire\Portrait%20BVL%20-%20Grand%20Chambord%20(janvier%202018)\Tableaux%20graphiques\ECONOMIE%20EMPLOI\URSSAF.xlsx" TargetMode="Externa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oleObject" Target="file:///\\serveur2015\observatoire\ETUDES\DiagnosticsTerritoire\Portrait%20BVL%20-%20Grand%20Chambord%20(janvier%202018)\Tableaux%20graphiques\ECONOMIE%20EMPLOI\URSSAF.xlsx" TargetMode="Externa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oleObject" Target="file:///\\serveur2015\observatoire\ETUDES\DiagnosticsTerritoire\Portrait%20BVL%20-%20Grand%20Chambord%20(janvier%202018)\Tableaux%20graphiques\ECONOMIE%20EMPLOI\URSSAF.xlsx" TargetMode="Externa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oleObject" Target="file:///\\serveur2015\observatoire\ETUDES\DiagnosticsTerritoire\Portrait%20BVL%20-%20Grand%20Chambord%20(janvier%202018)\Tableaux%20graphiques\ECONOMIE%20EMPLOI\URSSAF.xlsx" TargetMode="Externa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ur2015\observatoire\ETUDES\DiagnosticsTerritoire\Portrait%20BVL%20-%20Grand%20Chambord%20(janvier%202018)\Tableaux%20graphiques\ECONOMIE%20EMPLOI\Tissu%20entreprises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ur2015\observatoire\ETUDES\DiagnosticsTerritoire\Portrait%20BVL%20-%20Grand%20Chambord%20(janvier%202018)\Tableaux%20graphiques\ECONOMIE%20EMPLOI\Tissu%20entreprises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ur2015\observatoire\ETUDES\Accessibilit&#233;%20des%20services%20publics%202016\Traitement\Desserte_TransportsCommu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ur2015\observatoire\Banque%20de%20Donn&#233;es\Entreprises\CRMA\URSSAF%20Tableaux_effectifs_nouveaux_EPCI_Exploitation.xlsx" TargetMode="Externa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ur2015\observatoire\ETUDES\DiagnosticsTerritoire\Portrait%20BVL%20-%20Grand%20Chambord%20(janvier%202018)\Tableaux%20graphiques\ECONOMIE%20EMPLOI\Indice%20Concentration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ur2015\observatoire\ETUDES\Accessibilit&#233;%20des%20services%20publics%202016\Traitement\Desserte_TransportsCommu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ur2015\observatoire\ETUDES\Accessibilit&#233;%20des%20services%20publics%202016\Traitement\Desserte_TransportsCommu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ur2015\observatoire\ETUDES\Accessibilit&#233;%20des%20services%20publics%202016\Traitement\Desserte_TransportsCommu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Feuille_de_calcul_Microsoft_Excel1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5493190412667683"/>
          <c:y val="2.044510971269271E-2"/>
          <c:w val="0.5190810893765716"/>
          <c:h val="0.948583118958309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GraphiqueParCCPop_Empl!$F$55</c:f>
              <c:strCache>
                <c:ptCount val="1"/>
              </c:strCache>
            </c:strRef>
          </c:tx>
          <c:spPr>
            <a:solidFill>
              <a:srgbClr val="C0D0D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2555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002555"/>
              </a:solidFill>
              <a:ln>
                <a:noFill/>
              </a:ln>
              <a:effectLst/>
            </c:spPr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GraphiqueParCCPop_Empl!$E$57:$E$68</c:f>
              <c:strCache>
                <c:ptCount val="12"/>
                <c:pt idx="0">
                  <c:v>Sologne des Etangs</c:v>
                </c:pt>
                <c:pt idx="1">
                  <c:v>Collines du Perche</c:v>
                </c:pt>
                <c:pt idx="2">
                  <c:v>Perche et Haut-Vendômois</c:v>
                </c:pt>
                <c:pt idx="3">
                  <c:v>Sologne des Rivières</c:v>
                </c:pt>
                <c:pt idx="4">
                  <c:v>Cœur de Sologne</c:v>
                </c:pt>
                <c:pt idx="5">
                  <c:v>Grand Chambord</c:v>
                </c:pt>
                <c:pt idx="6">
                  <c:v>Beauce Val de Loire</c:v>
                </c:pt>
                <c:pt idx="7">
                  <c:v>Romorantinais et du Monestois</c:v>
                </c:pt>
                <c:pt idx="8">
                  <c:v>Terres du Val de Loire</c:v>
                </c:pt>
                <c:pt idx="9">
                  <c:v>Val-de-Cher-Controis</c:v>
                </c:pt>
                <c:pt idx="10">
                  <c:v>Territoires vendômois</c:v>
                </c:pt>
                <c:pt idx="11">
                  <c:v>Agglopolys</c:v>
                </c:pt>
              </c:strCache>
            </c:strRef>
          </c:cat>
          <c:val>
            <c:numRef>
              <c:f>GraphiqueParCCPop_Empl!$F$57:$F$68</c:f>
              <c:numCache>
                <c:formatCode>#,##0.00</c:formatCode>
                <c:ptCount val="12"/>
                <c:pt idx="0">
                  <c:v>1939.85</c:v>
                </c:pt>
                <c:pt idx="1">
                  <c:v>2087.5500000000002</c:v>
                </c:pt>
                <c:pt idx="2">
                  <c:v>2230.4699999999998</c:v>
                </c:pt>
                <c:pt idx="3">
                  <c:v>3807.38</c:v>
                </c:pt>
                <c:pt idx="4">
                  <c:v>4200.8999999999996</c:v>
                </c:pt>
                <c:pt idx="5">
                  <c:v>5555.97</c:v>
                </c:pt>
                <c:pt idx="6">
                  <c:v>5778.3</c:v>
                </c:pt>
                <c:pt idx="7">
                  <c:v>11736.97</c:v>
                </c:pt>
                <c:pt idx="8">
                  <c:v>12623.05</c:v>
                </c:pt>
                <c:pt idx="9">
                  <c:v>15810.68</c:v>
                </c:pt>
                <c:pt idx="10">
                  <c:v>20733.439999999999</c:v>
                </c:pt>
                <c:pt idx="11">
                  <c:v>51261.89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13437136"/>
        <c:axId val="813437528"/>
      </c:barChart>
      <c:catAx>
        <c:axId val="813437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37528"/>
        <c:crosses val="autoZero"/>
        <c:auto val="1"/>
        <c:lblAlgn val="ctr"/>
        <c:lblOffset val="100"/>
        <c:noMultiLvlLbl val="0"/>
      </c:catAx>
      <c:valAx>
        <c:axId val="813437528"/>
        <c:scaling>
          <c:orientation val="minMax"/>
          <c:max val="120000"/>
        </c:scaling>
        <c:delete val="1"/>
        <c:axPos val="b"/>
        <c:numFmt formatCode="#,##0.00" sourceLinked="1"/>
        <c:majorTickMark val="out"/>
        <c:minorTickMark val="none"/>
        <c:tickLblPos val="nextTo"/>
        <c:crossAx val="813437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002555"/>
          </a:solidFill>
        </a:defRPr>
      </a:pPr>
      <a:endParaRPr lang="fr-F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Compo_evol_demo_TdVL!$B$46</c:f>
              <c:strCache>
                <c:ptCount val="1"/>
                <c:pt idx="0">
                  <c:v>Solde naturel</c:v>
                </c:pt>
              </c:strCache>
            </c:strRef>
          </c:tx>
          <c:spPr>
            <a:solidFill>
              <a:srgbClr val="C0D0D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Compo_evol_demo_TdVL!$A$47:$A$52</c:f>
              <c:strCache>
                <c:ptCount val="6"/>
                <c:pt idx="0">
                  <c:v>1968-1975</c:v>
                </c:pt>
                <c:pt idx="1">
                  <c:v>1975-1982</c:v>
                </c:pt>
                <c:pt idx="2">
                  <c:v>1982-1990</c:v>
                </c:pt>
                <c:pt idx="3">
                  <c:v>1990-1999</c:v>
                </c:pt>
                <c:pt idx="4">
                  <c:v>1999-2010</c:v>
                </c:pt>
                <c:pt idx="5">
                  <c:v>2010-2015</c:v>
                </c:pt>
              </c:strCache>
            </c:strRef>
          </c:cat>
          <c:val>
            <c:numRef>
              <c:f>Compo_evol_demo_TdVL!$B$47:$B$52</c:f>
              <c:numCache>
                <c:formatCode>#,##0</c:formatCode>
                <c:ptCount val="6"/>
                <c:pt idx="0">
                  <c:v>236</c:v>
                </c:pt>
                <c:pt idx="1">
                  <c:v>-58</c:v>
                </c:pt>
                <c:pt idx="2">
                  <c:v>33</c:v>
                </c:pt>
                <c:pt idx="3">
                  <c:v>80</c:v>
                </c:pt>
                <c:pt idx="4">
                  <c:v>432</c:v>
                </c:pt>
                <c:pt idx="5">
                  <c:v>214</c:v>
                </c:pt>
              </c:numCache>
            </c:numRef>
          </c:val>
        </c:ser>
        <c:ser>
          <c:idx val="1"/>
          <c:order val="1"/>
          <c:tx>
            <c:strRef>
              <c:f>Compo_evol_demo_TdVL!$C$46</c:f>
              <c:strCache>
                <c:ptCount val="1"/>
                <c:pt idx="0">
                  <c:v>Solde migratoire apparent</c:v>
                </c:pt>
              </c:strCache>
            </c:strRef>
          </c:tx>
          <c:spPr>
            <a:solidFill>
              <a:srgbClr val="00255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Compo_evol_demo_TdVL!$A$47:$A$52</c:f>
              <c:strCache>
                <c:ptCount val="6"/>
                <c:pt idx="0">
                  <c:v>1968-1975</c:v>
                </c:pt>
                <c:pt idx="1">
                  <c:v>1975-1982</c:v>
                </c:pt>
                <c:pt idx="2">
                  <c:v>1982-1990</c:v>
                </c:pt>
                <c:pt idx="3">
                  <c:v>1990-1999</c:v>
                </c:pt>
                <c:pt idx="4">
                  <c:v>1999-2010</c:v>
                </c:pt>
                <c:pt idx="5">
                  <c:v>2010-2015</c:v>
                </c:pt>
              </c:strCache>
            </c:strRef>
          </c:cat>
          <c:val>
            <c:numRef>
              <c:f>Compo_evol_demo_TdVL!$C$47:$C$52</c:f>
              <c:numCache>
                <c:formatCode>#,##0</c:formatCode>
                <c:ptCount val="6"/>
                <c:pt idx="0">
                  <c:v>-526</c:v>
                </c:pt>
                <c:pt idx="1">
                  <c:v>571</c:v>
                </c:pt>
                <c:pt idx="2">
                  <c:v>378</c:v>
                </c:pt>
                <c:pt idx="3">
                  <c:v>208</c:v>
                </c:pt>
                <c:pt idx="4">
                  <c:v>1410</c:v>
                </c:pt>
                <c:pt idx="5">
                  <c:v>146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13455952"/>
        <c:axId val="813447720"/>
        <c:extLst/>
      </c:barChart>
      <c:catAx>
        <c:axId val="81345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47720"/>
        <c:crosses val="autoZero"/>
        <c:auto val="1"/>
        <c:lblAlgn val="ctr"/>
        <c:lblOffset val="100"/>
        <c:noMultiLvlLbl val="0"/>
      </c:catAx>
      <c:valAx>
        <c:axId val="813447720"/>
        <c:scaling>
          <c:orientation val="minMax"/>
          <c:max val="4000"/>
        </c:scaling>
        <c:delete val="1"/>
        <c:axPos val="l"/>
        <c:numFmt formatCode="#,##0" sourceLinked="1"/>
        <c:majorTickMark val="none"/>
        <c:minorTickMark val="none"/>
        <c:tickLblPos val="nextTo"/>
        <c:crossAx val="813455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555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002555"/>
          </a:solidFill>
        </a:defRPr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Compo_evol_demo_TdVL!$I$46</c:f>
              <c:strCache>
                <c:ptCount val="1"/>
                <c:pt idx="0">
                  <c:v>Solde naturel</c:v>
                </c:pt>
              </c:strCache>
            </c:strRef>
          </c:tx>
          <c:spPr>
            <a:solidFill>
              <a:srgbClr val="C0D0D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Compo_evol_demo_TdVL!$A$47:$A$52</c:f>
              <c:strCache>
                <c:ptCount val="6"/>
                <c:pt idx="0">
                  <c:v>1968-1975</c:v>
                </c:pt>
                <c:pt idx="1">
                  <c:v>1975-1982</c:v>
                </c:pt>
                <c:pt idx="2">
                  <c:v>1982-1990</c:v>
                </c:pt>
                <c:pt idx="3">
                  <c:v>1990-1999</c:v>
                </c:pt>
                <c:pt idx="4">
                  <c:v>1999-2010</c:v>
                </c:pt>
                <c:pt idx="5">
                  <c:v>2010-2015</c:v>
                </c:pt>
              </c:strCache>
            </c:strRef>
          </c:cat>
          <c:val>
            <c:numRef>
              <c:f>Compo_evol_demo_TdVL!$I$47:$I$52</c:f>
              <c:numCache>
                <c:formatCode>#,##0</c:formatCode>
                <c:ptCount val="6"/>
                <c:pt idx="0">
                  <c:v>320</c:v>
                </c:pt>
                <c:pt idx="1">
                  <c:v>186</c:v>
                </c:pt>
                <c:pt idx="2">
                  <c:v>314</c:v>
                </c:pt>
                <c:pt idx="3">
                  <c:v>186</c:v>
                </c:pt>
                <c:pt idx="4">
                  <c:v>411</c:v>
                </c:pt>
                <c:pt idx="5">
                  <c:v>121</c:v>
                </c:pt>
              </c:numCache>
            </c:numRef>
          </c:val>
        </c:ser>
        <c:ser>
          <c:idx val="1"/>
          <c:order val="1"/>
          <c:tx>
            <c:strRef>
              <c:f>Compo_evol_demo_TdVL!$J$46</c:f>
              <c:strCache>
                <c:ptCount val="1"/>
                <c:pt idx="0">
                  <c:v>Solde migratoire apparent</c:v>
                </c:pt>
              </c:strCache>
            </c:strRef>
          </c:tx>
          <c:spPr>
            <a:solidFill>
              <a:srgbClr val="00255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Compo_evol_demo_TdVL!$A$47:$A$52</c:f>
              <c:strCache>
                <c:ptCount val="6"/>
                <c:pt idx="0">
                  <c:v>1968-1975</c:v>
                </c:pt>
                <c:pt idx="1">
                  <c:v>1975-1982</c:v>
                </c:pt>
                <c:pt idx="2">
                  <c:v>1982-1990</c:v>
                </c:pt>
                <c:pt idx="3">
                  <c:v>1990-1999</c:v>
                </c:pt>
                <c:pt idx="4">
                  <c:v>1999-2010</c:v>
                </c:pt>
                <c:pt idx="5">
                  <c:v>2010-2015</c:v>
                </c:pt>
              </c:strCache>
            </c:strRef>
          </c:cat>
          <c:val>
            <c:numRef>
              <c:f>Compo_evol_demo_TdVL!$J$47:$J$52</c:f>
              <c:numCache>
                <c:formatCode>#,##0</c:formatCode>
                <c:ptCount val="6"/>
                <c:pt idx="0">
                  <c:v>-133</c:v>
                </c:pt>
                <c:pt idx="1">
                  <c:v>3295</c:v>
                </c:pt>
                <c:pt idx="2">
                  <c:v>1184</c:v>
                </c:pt>
                <c:pt idx="3">
                  <c:v>636</c:v>
                </c:pt>
                <c:pt idx="4">
                  <c:v>1721</c:v>
                </c:pt>
                <c:pt idx="5">
                  <c:v>446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13452424"/>
        <c:axId val="813451640"/>
        <c:extLst/>
      </c:barChart>
      <c:catAx>
        <c:axId val="813452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51640"/>
        <c:crosses val="autoZero"/>
        <c:auto val="1"/>
        <c:lblAlgn val="ctr"/>
        <c:lblOffset val="100"/>
        <c:noMultiLvlLbl val="0"/>
      </c:catAx>
      <c:valAx>
        <c:axId val="813451640"/>
        <c:scaling>
          <c:orientation val="minMax"/>
          <c:min val="-1000"/>
        </c:scaling>
        <c:delete val="1"/>
        <c:axPos val="l"/>
        <c:numFmt formatCode="#,##0" sourceLinked="1"/>
        <c:majorTickMark val="none"/>
        <c:minorTickMark val="none"/>
        <c:tickLblPos val="nextTo"/>
        <c:crossAx val="813452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555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002555"/>
          </a:solidFill>
        </a:defRPr>
      </a:pPr>
      <a:endParaRPr lang="fr-FR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Feuil1!$Q$3</c:f>
              <c:strCache>
                <c:ptCount val="1"/>
                <c:pt idx="0">
                  <c:v>Solde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1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1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Pt>
            <c:idx val="1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Feuil1!$P$4:$P$19</c:f>
              <c:strCache>
                <c:ptCount val="16"/>
                <c:pt idx="0">
                  <c:v>Aucun diplôme ou CEP, DNB</c:v>
                </c:pt>
                <c:pt idx="1">
                  <c:v>CAP/BEP</c:v>
                </c:pt>
                <c:pt idx="2">
                  <c:v>BAC</c:v>
                </c:pt>
                <c:pt idx="3">
                  <c:v>Supérieur au BAC</c:v>
                </c:pt>
                <c:pt idx="4">
                  <c:v>Etudiants</c:v>
                </c:pt>
                <c:pt idx="5">
                  <c:v>Inactifs</c:v>
                </c:pt>
                <c:pt idx="6">
                  <c:v>Actifs</c:v>
                </c:pt>
                <c:pt idx="7">
                  <c:v>Ménages de 3 pers. ou plus</c:v>
                </c:pt>
                <c:pt idx="8">
                  <c:v>Ménages de 2 pers.</c:v>
                </c:pt>
                <c:pt idx="9">
                  <c:v>Ménages d'1 pers.</c:v>
                </c:pt>
                <c:pt idx="10">
                  <c:v>60 ans ou plus</c:v>
                </c:pt>
                <c:pt idx="11">
                  <c:v>30-59 ans</c:v>
                </c:pt>
                <c:pt idx="12">
                  <c:v>15-29 ans</c:v>
                </c:pt>
                <c:pt idx="13">
                  <c:v>Moins de 15 ans</c:v>
                </c:pt>
                <c:pt idx="14">
                  <c:v>Hommes</c:v>
                </c:pt>
                <c:pt idx="15">
                  <c:v>Femmes</c:v>
                </c:pt>
              </c:strCache>
            </c:strRef>
          </c:cat>
          <c:val>
            <c:numRef>
              <c:f>Feuil1!$Q$4:$Q$19</c:f>
              <c:numCache>
                <c:formatCode>General</c:formatCode>
                <c:ptCount val="16"/>
                <c:pt idx="0">
                  <c:v>28</c:v>
                </c:pt>
                <c:pt idx="1">
                  <c:v>36</c:v>
                </c:pt>
                <c:pt idx="2">
                  <c:v>-141</c:v>
                </c:pt>
                <c:pt idx="3">
                  <c:v>44</c:v>
                </c:pt>
                <c:pt idx="4">
                  <c:v>-170</c:v>
                </c:pt>
                <c:pt idx="5">
                  <c:v>-178</c:v>
                </c:pt>
                <c:pt idx="6">
                  <c:v>149</c:v>
                </c:pt>
                <c:pt idx="7">
                  <c:v>178</c:v>
                </c:pt>
                <c:pt idx="8">
                  <c:v>48</c:v>
                </c:pt>
                <c:pt idx="9">
                  <c:v>-194</c:v>
                </c:pt>
                <c:pt idx="10">
                  <c:v>-20</c:v>
                </c:pt>
                <c:pt idx="11">
                  <c:v>82</c:v>
                </c:pt>
                <c:pt idx="12">
                  <c:v>-82</c:v>
                </c:pt>
                <c:pt idx="13">
                  <c:v>-10</c:v>
                </c:pt>
                <c:pt idx="14">
                  <c:v>42</c:v>
                </c:pt>
                <c:pt idx="15">
                  <c:v>-72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95972048"/>
        <c:axId val="695979888"/>
      </c:barChart>
      <c:catAx>
        <c:axId val="695972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5979888"/>
        <c:crosses val="autoZero"/>
        <c:auto val="1"/>
        <c:lblAlgn val="ctr"/>
        <c:lblOffset val="100"/>
        <c:noMultiLvlLbl val="0"/>
      </c:catAx>
      <c:valAx>
        <c:axId val="695979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400" dirty="0" smtClean="0">
                    <a:solidFill>
                      <a:srgbClr val="002555"/>
                    </a:solidFill>
                  </a:rPr>
                  <a:t>Solde en nb de personnes</a:t>
                </a:r>
                <a:endParaRPr lang="fr-FR" sz="1400" dirty="0">
                  <a:solidFill>
                    <a:srgbClr val="002555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2555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597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6111111111111108E-2"/>
          <c:y val="5.0925925925925923E-2"/>
          <c:w val="0.93888888888888888"/>
          <c:h val="0.76941382327209096"/>
        </c:manualLayout>
      </c:layout>
      <c:barChart>
        <c:barDir val="col"/>
        <c:grouping val="clustered"/>
        <c:varyColors val="0"/>
        <c:ser>
          <c:idx val="4"/>
          <c:order val="5"/>
          <c:tx>
            <c:strRef>
              <c:f>IndiceJeunesse!$H$2</c:f>
              <c:strCache>
                <c:ptCount val="1"/>
                <c:pt idx="0">
                  <c:v>Ind_jeunesse</c:v>
                </c:pt>
              </c:strCache>
            </c:strRef>
          </c:tx>
          <c:spPr>
            <a:solidFill>
              <a:srgbClr val="C0D0D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2555"/>
              </a:solidFill>
              <a:ln>
                <a:noFill/>
              </a:ln>
              <a:effectLst/>
            </c:spPr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IndiceJeunesse!$B$3:$B$8</c:f>
              <c:strCache>
                <c:ptCount val="4"/>
                <c:pt idx="0">
                  <c:v>Loir-et-Cher</c:v>
                </c:pt>
                <c:pt idx="1">
                  <c:v>Centre-Val de Loire</c:v>
                </c:pt>
                <c:pt idx="2">
                  <c:v>Entente</c:v>
                </c:pt>
                <c:pt idx="3">
                  <c:v>France métropolitaine</c:v>
                </c:pt>
              </c:strCache>
            </c:strRef>
          </c:cat>
          <c:val>
            <c:numRef>
              <c:f>IndiceJeunesse!$H$3:$H$8</c:f>
              <c:numCache>
                <c:formatCode>General</c:formatCode>
                <c:ptCount val="4"/>
                <c:pt idx="0">
                  <c:v>78.44</c:v>
                </c:pt>
                <c:pt idx="1">
                  <c:v>88.5</c:v>
                </c:pt>
                <c:pt idx="2" formatCode="#,##0.00">
                  <c:v>93.356562084730285</c:v>
                </c:pt>
                <c:pt idx="3">
                  <c:v>98.84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13459088"/>
        <c:axId val="813459480"/>
        <c:extLst>
          <c:ext xmlns:c15="http://schemas.microsoft.com/office/drawing/2012/chart" uri="{02D57815-91ED-43cb-92C2-25804820EDAC}">
            <c15:filteredBarSeries>
              <c15:ser>
                <c:idx val="6"/>
                <c:order val="0"/>
                <c:tx>
                  <c:strRef>
                    <c:extLst>
                      <c:ext uri="{02D57815-91ED-43cb-92C2-25804820EDAC}">
                        <c15:formulaRef>
                          <c15:sqref>IndiceJeunesse!$C$2</c15:sqref>
                        </c15:formulaRef>
                      </c:ext>
                    </c:extLst>
                    <c:strCache>
                      <c:ptCount val="1"/>
                      <c:pt idx="0">
                        <c:v>Annee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IndiceJeunesse!$B$3:$B$8</c15:sqref>
                        </c15:formulaRef>
                      </c:ext>
                    </c:extLst>
                    <c:strCache>
                      <c:ptCount val="4"/>
                      <c:pt idx="0">
                        <c:v>Loir-et-Cher</c:v>
                      </c:pt>
                      <c:pt idx="1">
                        <c:v>Centre-Val de Loire</c:v>
                      </c:pt>
                      <c:pt idx="2">
                        <c:v>Entente</c:v>
                      </c:pt>
                      <c:pt idx="3">
                        <c:v>France métropolitaine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IndiceJeunesse!$C$3:$C$8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2014</c:v>
                      </c:pt>
                      <c:pt idx="1">
                        <c:v>2014</c:v>
                      </c:pt>
                      <c:pt idx="2">
                        <c:v>0</c:v>
                      </c:pt>
                      <c:pt idx="3">
                        <c:v>2014</c:v>
                      </c:pt>
                    </c:numCache>
                  </c:numRef>
                </c:val>
                <c:extLst/>
              </c15:ser>
            </c15:filteredBarSeries>
            <c15:filteredBarSeries>
              <c15:ser>
                <c:idx val="0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IndiceJeunesse!$D$2</c15:sqref>
                        </c15:formulaRef>
                      </c:ext>
                    </c:extLst>
                    <c:strCache>
                      <c:ptCount val="1"/>
                      <c:pt idx="0">
                        <c:v>Moins20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IndiceJeunesse!$B$3:$B$8</c15:sqref>
                        </c15:formulaRef>
                      </c:ext>
                    </c:extLst>
                    <c:strCache>
                      <c:ptCount val="4"/>
                      <c:pt idx="0">
                        <c:v>Loir-et-Cher</c:v>
                      </c:pt>
                      <c:pt idx="1">
                        <c:v>Centre-Val de Loire</c:v>
                      </c:pt>
                      <c:pt idx="2">
                        <c:v>Entente</c:v>
                      </c:pt>
                      <c:pt idx="3">
                        <c:v>France métropolitaine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IndiceJeunesse!$D$3:$D$8</c15:sqref>
                        </c15:formulaRef>
                      </c:ext>
                    </c:extLst>
                    <c:numCache>
                      <c:formatCode>#,##0.00</c:formatCode>
                      <c:ptCount val="4"/>
                      <c:pt idx="0">
                        <c:v>77441.600000000006</c:v>
                      </c:pt>
                      <c:pt idx="1">
                        <c:v>618041.92000000004</c:v>
                      </c:pt>
                      <c:pt idx="2">
                        <c:v>10066.824658158002</c:v>
                      </c:pt>
                      <c:pt idx="3">
                        <c:v>15567813.560000001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IndiceJeunesse!$E$2</c15:sqref>
                        </c15:formulaRef>
                      </c:ext>
                    </c:extLst>
                    <c:strCache>
                      <c:ptCount val="1"/>
                      <c:pt idx="0">
                        <c:v>60plus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IndiceJeunesse!$B$3:$B$8</c15:sqref>
                        </c15:formulaRef>
                      </c:ext>
                    </c:extLst>
                    <c:strCache>
                      <c:ptCount val="4"/>
                      <c:pt idx="0">
                        <c:v>Loir-et-Cher</c:v>
                      </c:pt>
                      <c:pt idx="1">
                        <c:v>Centre-Val de Loire</c:v>
                      </c:pt>
                      <c:pt idx="2">
                        <c:v>Entente</c:v>
                      </c:pt>
                      <c:pt idx="3">
                        <c:v>France métropolitaine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IndiceJeunesse!$E$3:$E$8</c15:sqref>
                        </c15:formulaRef>
                      </c:ext>
                    </c:extLst>
                    <c:numCache>
                      <c:formatCode>#,##0.00</c:formatCode>
                      <c:ptCount val="4"/>
                      <c:pt idx="0">
                        <c:v>98725.84</c:v>
                      </c:pt>
                      <c:pt idx="1">
                        <c:v>698353.81</c:v>
                      </c:pt>
                      <c:pt idx="2">
                        <c:v>10783.199845150002</c:v>
                      </c:pt>
                      <c:pt idx="3">
                        <c:v>15750163.15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IndiceJeunesse!$F$2</c15:sqref>
                        </c15:formulaRef>
                      </c:ext>
                    </c:extLst>
                    <c:strCache>
                      <c:ptCount val="1"/>
                      <c:pt idx="0">
                        <c:v>PartMoins20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IndiceJeunesse!$B$3:$B$8</c15:sqref>
                        </c15:formulaRef>
                      </c:ext>
                    </c:extLst>
                    <c:strCache>
                      <c:ptCount val="4"/>
                      <c:pt idx="0">
                        <c:v>Loir-et-Cher</c:v>
                      </c:pt>
                      <c:pt idx="1">
                        <c:v>Centre-Val de Loire</c:v>
                      </c:pt>
                      <c:pt idx="2">
                        <c:v>Entente</c:v>
                      </c:pt>
                      <c:pt idx="3">
                        <c:v>France métropolitaine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IndiceJeunesse!$F$3:$F$8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23.22</c:v>
                      </c:pt>
                      <c:pt idx="1">
                        <c:v>23.98</c:v>
                      </c:pt>
                      <c:pt idx="2" formatCode="#,##0.00">
                        <c:v>24.588013917634708</c:v>
                      </c:pt>
                      <c:pt idx="3">
                        <c:v>24.31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IndiceJeunesse!$G$2</c15:sqref>
                        </c15:formulaRef>
                      </c:ext>
                    </c:extLst>
                    <c:strCache>
                      <c:ptCount val="1"/>
                      <c:pt idx="0">
                        <c:v>Part60plus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IndiceJeunesse!$B$3:$B$8</c15:sqref>
                        </c15:formulaRef>
                      </c:ext>
                    </c:extLst>
                    <c:strCache>
                      <c:ptCount val="4"/>
                      <c:pt idx="0">
                        <c:v>Loir-et-Cher</c:v>
                      </c:pt>
                      <c:pt idx="1">
                        <c:v>Centre-Val de Loire</c:v>
                      </c:pt>
                      <c:pt idx="2">
                        <c:v>Entente</c:v>
                      </c:pt>
                      <c:pt idx="3">
                        <c:v>France métropolitaine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IndiceJeunesse!$G$3:$G$8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29.6</c:v>
                      </c:pt>
                      <c:pt idx="1">
                        <c:v>27.09</c:v>
                      </c:pt>
                      <c:pt idx="2" formatCode="#,##0.00">
                        <c:v>26.337745701602273</c:v>
                      </c:pt>
                      <c:pt idx="3">
                        <c:v>24.6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IndiceJeunesse!$I$2</c15:sqref>
                        </c15:formulaRef>
                      </c:ext>
                    </c:extLst>
                    <c:strCache>
                      <c:ptCount val="1"/>
                      <c:pt idx="0">
                        <c:v>Ind_Vieillesse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IndiceJeunesse!$B$3:$B$8</c15:sqref>
                        </c15:formulaRef>
                      </c:ext>
                    </c:extLst>
                    <c:strCache>
                      <c:ptCount val="4"/>
                      <c:pt idx="0">
                        <c:v>Loir-et-Cher</c:v>
                      </c:pt>
                      <c:pt idx="1">
                        <c:v>Centre-Val de Loire</c:v>
                      </c:pt>
                      <c:pt idx="2">
                        <c:v>Entente</c:v>
                      </c:pt>
                      <c:pt idx="3">
                        <c:v>France métropolitaine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IndiceJeunesse!$I$3:$I$8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127.48</c:v>
                      </c:pt>
                      <c:pt idx="1">
                        <c:v>112.99</c:v>
                      </c:pt>
                      <c:pt idx="2" formatCode="#,##0.00">
                        <c:v>107.11619811924965</c:v>
                      </c:pt>
                      <c:pt idx="3">
                        <c:v>101.17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813459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59480"/>
        <c:crosses val="autoZero"/>
        <c:auto val="1"/>
        <c:lblAlgn val="ctr"/>
        <c:lblOffset val="100"/>
        <c:noMultiLvlLbl val="0"/>
      </c:catAx>
      <c:valAx>
        <c:axId val="813459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13459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rgbClr val="002555"/>
          </a:solidFill>
        </a:defRPr>
      </a:pPr>
      <a:endParaRPr lang="fr-F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D0D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D0D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2555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'Rev Moy'!$C$9:$C$14</c:f>
              <c:strCache>
                <c:ptCount val="4"/>
                <c:pt idx="0">
                  <c:v>Loir-et-Cher</c:v>
                </c:pt>
                <c:pt idx="1">
                  <c:v>Centre-Val de Loire</c:v>
                </c:pt>
                <c:pt idx="2">
                  <c:v>France métropolitaine</c:v>
                </c:pt>
                <c:pt idx="3">
                  <c:v>Entente</c:v>
                </c:pt>
              </c:strCache>
            </c:strRef>
          </c:cat>
          <c:val>
            <c:numRef>
              <c:f>'Rev Moy'!$I$9:$I$14</c:f>
              <c:numCache>
                <c:formatCode>_-* #\ ##0\ _€_-;\-* #\ ##0\ _€_-;_-* "-"??\ _€_-;_-@_-</c:formatCode>
                <c:ptCount val="4"/>
                <c:pt idx="0">
                  <c:v>24527.18609658891</c:v>
                </c:pt>
                <c:pt idx="1">
                  <c:v>24896.621020948794</c:v>
                </c:pt>
                <c:pt idx="2">
                  <c:v>26485.875978750519</c:v>
                </c:pt>
                <c:pt idx="3">
                  <c:v>26491.46820141327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axId val="813448896"/>
        <c:axId val="813453992"/>
      </c:barChart>
      <c:catAx>
        <c:axId val="813448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53992"/>
        <c:crosses val="autoZero"/>
        <c:auto val="1"/>
        <c:lblAlgn val="ctr"/>
        <c:lblOffset val="100"/>
        <c:noMultiLvlLbl val="0"/>
      </c:catAx>
      <c:valAx>
        <c:axId val="813453992"/>
        <c:scaling>
          <c:orientation val="minMax"/>
          <c:min val="0"/>
        </c:scaling>
        <c:delete val="1"/>
        <c:axPos val="l"/>
        <c:numFmt formatCode="_-* #\ ##0\ _€_-;\-* #\ ##0\ _€_-;_-* &quot;-&quot;??\ _€_-;_-@_-" sourceLinked="1"/>
        <c:majorTickMark val="out"/>
        <c:minorTickMark val="none"/>
        <c:tickLblPos val="nextTo"/>
        <c:crossAx val="81344889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D0D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D0D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2555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C0D0D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PensRetrait!$C$9:$C$14</c:f>
              <c:strCache>
                <c:ptCount val="4"/>
                <c:pt idx="0">
                  <c:v>France métropolitaine</c:v>
                </c:pt>
                <c:pt idx="1">
                  <c:v>Entente</c:v>
                </c:pt>
                <c:pt idx="2">
                  <c:v>Centre-Val de Loire</c:v>
                </c:pt>
                <c:pt idx="3">
                  <c:v>Loir-et-Cher</c:v>
                </c:pt>
              </c:strCache>
            </c:strRef>
          </c:cat>
          <c:val>
            <c:numRef>
              <c:f>PensRetrait!$K$9:$K$14</c:f>
              <c:numCache>
                <c:formatCode>0.0</c:formatCode>
                <c:ptCount val="4"/>
                <c:pt idx="0">
                  <c:v>30.442050023218236</c:v>
                </c:pt>
                <c:pt idx="1">
                  <c:v>34.307669765785278</c:v>
                </c:pt>
                <c:pt idx="2">
                  <c:v>35.314167483547692</c:v>
                </c:pt>
                <c:pt idx="3">
                  <c:v>38.33221998247911</c:v>
                </c:pt>
              </c:numCache>
            </c:numRef>
          </c:val>
          <c:extLst/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7"/>
        <c:axId val="813449288"/>
        <c:axId val="813449680"/>
      </c:barChart>
      <c:catAx>
        <c:axId val="813449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49680"/>
        <c:crosses val="autoZero"/>
        <c:auto val="1"/>
        <c:lblAlgn val="ctr"/>
        <c:lblOffset val="100"/>
        <c:noMultiLvlLbl val="0"/>
      </c:catAx>
      <c:valAx>
        <c:axId val="813449680"/>
        <c:scaling>
          <c:orientation val="minMax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8134492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Evol!$M$19</c:f>
              <c:strCache>
                <c:ptCount val="1"/>
                <c:pt idx="0">
                  <c:v>Population</c:v>
                </c:pt>
              </c:strCache>
            </c:strRef>
          </c:tx>
          <c:spPr>
            <a:solidFill>
              <a:srgbClr val="00255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Evol!$L$20:$L$25</c:f>
              <c:strCache>
                <c:ptCount val="6"/>
                <c:pt idx="0">
                  <c:v>Grand Chambord</c:v>
                </c:pt>
                <c:pt idx="1">
                  <c:v>Beauce Val de Loire</c:v>
                </c:pt>
                <c:pt idx="2">
                  <c:v>Entente</c:v>
                </c:pt>
                <c:pt idx="3">
                  <c:v>Loir-et-Cher</c:v>
                </c:pt>
                <c:pt idx="4">
                  <c:v>Centre - Val de Loire</c:v>
                </c:pt>
                <c:pt idx="5">
                  <c:v>France métropolitaine</c:v>
                </c:pt>
              </c:strCache>
            </c:strRef>
          </c:cat>
          <c:val>
            <c:numRef>
              <c:f>Evol!$M$20:$M$25</c:f>
              <c:numCache>
                <c:formatCode>0.0</c:formatCode>
                <c:ptCount val="6"/>
                <c:pt idx="0">
                  <c:v>3.054370740795215</c:v>
                </c:pt>
                <c:pt idx="1">
                  <c:v>2.9401126440345164</c:v>
                </c:pt>
                <c:pt idx="2">
                  <c:v>2.9987421383647797</c:v>
                </c:pt>
                <c:pt idx="3">
                  <c:v>1.7381995193187501</c:v>
                </c:pt>
                <c:pt idx="4">
                  <c:v>1.5301801393687047</c:v>
                </c:pt>
                <c:pt idx="5">
                  <c:v>2.5009705790412817</c:v>
                </c:pt>
              </c:numCache>
            </c:numRef>
          </c:val>
        </c:ser>
        <c:ser>
          <c:idx val="1"/>
          <c:order val="1"/>
          <c:tx>
            <c:strRef>
              <c:f>Evol!$N$19</c:f>
              <c:strCache>
                <c:ptCount val="1"/>
                <c:pt idx="0">
                  <c:v>Ménages</c:v>
                </c:pt>
              </c:strCache>
            </c:strRef>
          </c:tx>
          <c:spPr>
            <a:solidFill>
              <a:srgbClr val="C0D0D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Evol!$L$20:$L$25</c:f>
              <c:strCache>
                <c:ptCount val="6"/>
                <c:pt idx="0">
                  <c:v>Grand Chambord</c:v>
                </c:pt>
                <c:pt idx="1">
                  <c:v>Beauce Val de Loire</c:v>
                </c:pt>
                <c:pt idx="2">
                  <c:v>Entente</c:v>
                </c:pt>
                <c:pt idx="3">
                  <c:v>Loir-et-Cher</c:v>
                </c:pt>
                <c:pt idx="4">
                  <c:v>Centre - Val de Loire</c:v>
                </c:pt>
                <c:pt idx="5">
                  <c:v>France métropolitaine</c:v>
                </c:pt>
              </c:strCache>
            </c:strRef>
          </c:cat>
          <c:val>
            <c:numRef>
              <c:f>Evol!$N$20:$N$25</c:f>
              <c:numCache>
                <c:formatCode>0.0</c:formatCode>
                <c:ptCount val="6"/>
                <c:pt idx="0">
                  <c:v>5.68</c:v>
                </c:pt>
                <c:pt idx="1">
                  <c:v>4.16</c:v>
                </c:pt>
                <c:pt idx="2">
                  <c:v>4.9335020543039096</c:v>
                </c:pt>
                <c:pt idx="3">
                  <c:v>3.41</c:v>
                </c:pt>
                <c:pt idx="4">
                  <c:v>3.32</c:v>
                </c:pt>
                <c:pt idx="5">
                  <c:v>4.3899999999999997</c:v>
                </c:pt>
              </c:numCache>
            </c:numRef>
          </c:val>
        </c:ser>
        <c:ser>
          <c:idx val="2"/>
          <c:order val="2"/>
          <c:tx>
            <c:strRef>
              <c:f>Evol!$O$19</c:f>
              <c:strCache>
                <c:ptCount val="1"/>
                <c:pt idx="0">
                  <c:v>Logements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Evol!$L$20:$L$25</c:f>
              <c:strCache>
                <c:ptCount val="6"/>
                <c:pt idx="0">
                  <c:v>Grand Chambord</c:v>
                </c:pt>
                <c:pt idx="1">
                  <c:v>Beauce Val de Loire</c:v>
                </c:pt>
                <c:pt idx="2">
                  <c:v>Entente</c:v>
                </c:pt>
                <c:pt idx="3">
                  <c:v>Loir-et-Cher</c:v>
                </c:pt>
                <c:pt idx="4">
                  <c:v>Centre - Val de Loire</c:v>
                </c:pt>
                <c:pt idx="5">
                  <c:v>France métropolitaine</c:v>
                </c:pt>
              </c:strCache>
            </c:strRef>
          </c:cat>
          <c:val>
            <c:numRef>
              <c:f>Evol!$O$20:$O$25</c:f>
              <c:numCache>
                <c:formatCode>0.0</c:formatCode>
                <c:ptCount val="6"/>
                <c:pt idx="0">
                  <c:v>6.19</c:v>
                </c:pt>
                <c:pt idx="1">
                  <c:v>4.53</c:v>
                </c:pt>
                <c:pt idx="2">
                  <c:v>5.3686593983267299</c:v>
                </c:pt>
                <c:pt idx="3">
                  <c:v>4.1100000000000003</c:v>
                </c:pt>
                <c:pt idx="4">
                  <c:v>4.49</c:v>
                </c:pt>
                <c:pt idx="5">
                  <c:v>5.5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813456344"/>
        <c:axId val="813460264"/>
      </c:barChart>
      <c:catAx>
        <c:axId val="813456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60264"/>
        <c:crosses val="autoZero"/>
        <c:auto val="1"/>
        <c:lblAlgn val="ctr"/>
        <c:lblOffset val="100"/>
        <c:noMultiLvlLbl val="0"/>
      </c:catAx>
      <c:valAx>
        <c:axId val="813460264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56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555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002555"/>
          </a:solidFill>
        </a:defRPr>
      </a:pPr>
      <a:endParaRPr lang="fr-FR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2580028046343398E-2"/>
          <c:y val="5.1631320586519973E-2"/>
          <c:w val="0.96741997195365648"/>
          <c:h val="0.802361070353864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'taux de construction'!$B$60</c:f>
              <c:strCache>
                <c:ptCount val="1"/>
                <c:pt idx="0">
                  <c:v>Taux de construction nouvelle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555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0D0D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2555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C0D0D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2555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C0D0D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'taux de construction'!$A$61:$A$66</c:f>
              <c:strCache>
                <c:ptCount val="6"/>
                <c:pt idx="0">
                  <c:v>Beauce Val de Loire</c:v>
                </c:pt>
                <c:pt idx="1">
                  <c:v>Loir-et-Cher </c:v>
                </c:pt>
                <c:pt idx="2">
                  <c:v>Entente</c:v>
                </c:pt>
                <c:pt idx="3">
                  <c:v>Centre Val de Loire</c:v>
                </c:pt>
                <c:pt idx="4">
                  <c:v>Grand Chambord</c:v>
                </c:pt>
                <c:pt idx="5">
                  <c:v>France métropolitaine</c:v>
                </c:pt>
              </c:strCache>
            </c:strRef>
          </c:cat>
          <c:val>
            <c:numRef>
              <c:f>'taux de construction'!$B$61:$B$66</c:f>
              <c:numCache>
                <c:formatCode>General</c:formatCode>
                <c:ptCount val="6"/>
                <c:pt idx="0">
                  <c:v>1.7</c:v>
                </c:pt>
                <c:pt idx="1">
                  <c:v>1.8</c:v>
                </c:pt>
                <c:pt idx="2">
                  <c:v>2.6</c:v>
                </c:pt>
                <c:pt idx="3">
                  <c:v>2.6</c:v>
                </c:pt>
                <c:pt idx="4">
                  <c:v>3.4</c:v>
                </c:pt>
                <c:pt idx="5">
                  <c:v>3.7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7"/>
        <c:axId val="813406952"/>
        <c:axId val="813400680"/>
      </c:barChart>
      <c:catAx>
        <c:axId val="813406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00680"/>
        <c:crosses val="autoZero"/>
        <c:auto val="1"/>
        <c:lblAlgn val="ctr"/>
        <c:lblOffset val="100"/>
        <c:noMultiLvlLbl val="0"/>
      </c:catAx>
      <c:valAx>
        <c:axId val="813400680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8134069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740933725536371"/>
          <c:y val="1.6931216931216932E-2"/>
          <c:w val="0.68253847583101002"/>
          <c:h val="0.7880491605216014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'Feuil1 (2)'!$M$2</c:f>
              <c:strCache>
                <c:ptCount val="1"/>
                <c:pt idx="0">
                  <c:v>Avant 1946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>
              <a:solidFill>
                <a:srgbClr val="002555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-7.515769059945951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'Feuil1 (2)'!$C$3:$C$8</c:f>
              <c:strCache>
                <c:ptCount val="6"/>
                <c:pt idx="0">
                  <c:v>Grand Chambord</c:v>
                </c:pt>
                <c:pt idx="1">
                  <c:v>Beauce Val de Loire</c:v>
                </c:pt>
                <c:pt idx="2">
                  <c:v>Entente</c:v>
                </c:pt>
                <c:pt idx="3">
                  <c:v>Loir-et-Cher</c:v>
                </c:pt>
                <c:pt idx="4">
                  <c:v>Centre-Val de Loire</c:v>
                </c:pt>
                <c:pt idx="5">
                  <c:v>France métropolitaine</c:v>
                </c:pt>
              </c:strCache>
            </c:strRef>
          </c:cat>
          <c:val>
            <c:numRef>
              <c:f>'Feuil1 (2)'!$M$3:$M$8</c:f>
              <c:numCache>
                <c:formatCode>0.0</c:formatCode>
                <c:ptCount val="6"/>
                <c:pt idx="0">
                  <c:v>27.2</c:v>
                </c:pt>
                <c:pt idx="1">
                  <c:v>44.92</c:v>
                </c:pt>
                <c:pt idx="2">
                  <c:v>35.844146539344457</c:v>
                </c:pt>
                <c:pt idx="3">
                  <c:v>31.27</c:v>
                </c:pt>
                <c:pt idx="4">
                  <c:v>28.12</c:v>
                </c:pt>
                <c:pt idx="5">
                  <c:v>25.14796132155066</c:v>
                </c:pt>
              </c:numCache>
            </c:numRef>
          </c:val>
        </c:ser>
        <c:ser>
          <c:idx val="1"/>
          <c:order val="1"/>
          <c:tx>
            <c:strRef>
              <c:f>'Feuil1 (2)'!$N$2</c:f>
              <c:strCache>
                <c:ptCount val="1"/>
                <c:pt idx="0">
                  <c:v>1946 - 1970</c:v>
                </c:pt>
              </c:strCache>
            </c:strRef>
          </c:tx>
          <c:spPr>
            <a:solidFill>
              <a:srgbClr val="C0D0D0"/>
            </a:solidFill>
            <a:ln>
              <a:solidFill>
                <a:srgbClr val="002555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'Feuil1 (2)'!$C$3:$C$8</c:f>
              <c:strCache>
                <c:ptCount val="6"/>
                <c:pt idx="0">
                  <c:v>Grand Chambord</c:v>
                </c:pt>
                <c:pt idx="1">
                  <c:v>Beauce Val de Loire</c:v>
                </c:pt>
                <c:pt idx="2">
                  <c:v>Entente</c:v>
                </c:pt>
                <c:pt idx="3">
                  <c:v>Loir-et-Cher</c:v>
                </c:pt>
                <c:pt idx="4">
                  <c:v>Centre-Val de Loire</c:v>
                </c:pt>
                <c:pt idx="5">
                  <c:v>France métropolitaine</c:v>
                </c:pt>
              </c:strCache>
            </c:strRef>
          </c:cat>
          <c:val>
            <c:numRef>
              <c:f>'Feuil1 (2)'!$N$3:$N$8</c:f>
              <c:numCache>
                <c:formatCode>0.0</c:formatCode>
                <c:ptCount val="6"/>
                <c:pt idx="0">
                  <c:v>10.6037667966011</c:v>
                </c:pt>
                <c:pt idx="1">
                  <c:v>14.7115260390463</c:v>
                </c:pt>
                <c:pt idx="2">
                  <c:v>12.607953096920967</c:v>
                </c:pt>
                <c:pt idx="3">
                  <c:v>17.462693220078801</c:v>
                </c:pt>
                <c:pt idx="4">
                  <c:v>19.602848965848199</c:v>
                </c:pt>
                <c:pt idx="5">
                  <c:v>22.381266536709866</c:v>
                </c:pt>
              </c:numCache>
            </c:numRef>
          </c:val>
        </c:ser>
        <c:ser>
          <c:idx val="2"/>
          <c:order val="2"/>
          <c:tx>
            <c:strRef>
              <c:f>'Feuil1 (2)'!$O$2</c:f>
              <c:strCache>
                <c:ptCount val="1"/>
                <c:pt idx="0">
                  <c:v>1971 - 1990</c:v>
                </c:pt>
              </c:strCache>
            </c:strRef>
          </c:tx>
          <c:spPr>
            <a:solidFill>
              <a:srgbClr val="8090A0"/>
            </a:solidFill>
            <a:ln>
              <a:solidFill>
                <a:srgbClr val="002555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'Feuil1 (2)'!$C$3:$C$8</c:f>
              <c:strCache>
                <c:ptCount val="6"/>
                <c:pt idx="0">
                  <c:v>Grand Chambord</c:v>
                </c:pt>
                <c:pt idx="1">
                  <c:v>Beauce Val de Loire</c:v>
                </c:pt>
                <c:pt idx="2">
                  <c:v>Entente</c:v>
                </c:pt>
                <c:pt idx="3">
                  <c:v>Loir-et-Cher</c:v>
                </c:pt>
                <c:pt idx="4">
                  <c:v>Centre-Val de Loire</c:v>
                </c:pt>
                <c:pt idx="5">
                  <c:v>France métropolitaine</c:v>
                </c:pt>
              </c:strCache>
            </c:strRef>
          </c:cat>
          <c:val>
            <c:numRef>
              <c:f>'Feuil1 (2)'!$O$3:$O$8</c:f>
              <c:numCache>
                <c:formatCode>0.0</c:formatCode>
                <c:ptCount val="6"/>
                <c:pt idx="0">
                  <c:v>35.08</c:v>
                </c:pt>
                <c:pt idx="1">
                  <c:v>23.37</c:v>
                </c:pt>
                <c:pt idx="2">
                  <c:v>29.370276353208961</c:v>
                </c:pt>
                <c:pt idx="3">
                  <c:v>29.7</c:v>
                </c:pt>
                <c:pt idx="4">
                  <c:v>31.36</c:v>
                </c:pt>
                <c:pt idx="5">
                  <c:v>29.284621461101608</c:v>
                </c:pt>
              </c:numCache>
            </c:numRef>
          </c:val>
        </c:ser>
        <c:ser>
          <c:idx val="3"/>
          <c:order val="3"/>
          <c:tx>
            <c:strRef>
              <c:f>'Feuil1 (2)'!$P$2</c:f>
              <c:strCache>
                <c:ptCount val="1"/>
                <c:pt idx="0">
                  <c:v>1991 - 2005</c:v>
                </c:pt>
              </c:strCache>
            </c:strRef>
          </c:tx>
          <c:spPr>
            <a:solidFill>
              <a:srgbClr val="406080"/>
            </a:solidFill>
            <a:ln>
              <a:solidFill>
                <a:srgbClr val="002555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'Feuil1 (2)'!$C$3:$C$8</c:f>
              <c:strCache>
                <c:ptCount val="6"/>
                <c:pt idx="0">
                  <c:v>Grand Chambord</c:v>
                </c:pt>
                <c:pt idx="1">
                  <c:v>Beauce Val de Loire</c:v>
                </c:pt>
                <c:pt idx="2">
                  <c:v>Entente</c:v>
                </c:pt>
                <c:pt idx="3">
                  <c:v>Loir-et-Cher</c:v>
                </c:pt>
                <c:pt idx="4">
                  <c:v>Centre-Val de Loire</c:v>
                </c:pt>
                <c:pt idx="5">
                  <c:v>France métropolitaine</c:v>
                </c:pt>
              </c:strCache>
            </c:strRef>
          </c:cat>
          <c:val>
            <c:numRef>
              <c:f>'Feuil1 (2)'!$P$3:$P$8</c:f>
              <c:numCache>
                <c:formatCode>0.0</c:formatCode>
                <c:ptCount val="6"/>
                <c:pt idx="0">
                  <c:v>18.871599595126799</c:v>
                </c:pt>
                <c:pt idx="1">
                  <c:v>10.342057875806701</c:v>
                </c:pt>
                <c:pt idx="2">
                  <c:v>14.710014250681889</c:v>
                </c:pt>
                <c:pt idx="3">
                  <c:v>14.2681834954336</c:v>
                </c:pt>
                <c:pt idx="4">
                  <c:v>13.9948309486608</c:v>
                </c:pt>
                <c:pt idx="5">
                  <c:v>15.470133408332561</c:v>
                </c:pt>
              </c:numCache>
            </c:numRef>
          </c:val>
        </c:ser>
        <c:ser>
          <c:idx val="4"/>
          <c:order val="4"/>
          <c:tx>
            <c:strRef>
              <c:f>'Feuil1 (2)'!$Q$2</c:f>
              <c:strCache>
                <c:ptCount val="1"/>
                <c:pt idx="0">
                  <c:v>2006 - 2012</c:v>
                </c:pt>
              </c:strCache>
            </c:strRef>
          </c:tx>
          <c:spPr>
            <a:solidFill>
              <a:srgbClr val="002555"/>
            </a:solidFill>
            <a:ln>
              <a:solidFill>
                <a:srgbClr val="002555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'Feuil1 (2)'!$C$3:$C$8</c:f>
              <c:strCache>
                <c:ptCount val="6"/>
                <c:pt idx="0">
                  <c:v>Grand Chambord</c:v>
                </c:pt>
                <c:pt idx="1">
                  <c:v>Beauce Val de Loire</c:v>
                </c:pt>
                <c:pt idx="2">
                  <c:v>Entente</c:v>
                </c:pt>
                <c:pt idx="3">
                  <c:v>Loir-et-Cher</c:v>
                </c:pt>
                <c:pt idx="4">
                  <c:v>Centre-Val de Loire</c:v>
                </c:pt>
                <c:pt idx="5">
                  <c:v>France métropolitaine</c:v>
                </c:pt>
              </c:strCache>
            </c:strRef>
          </c:cat>
          <c:val>
            <c:numRef>
              <c:f>'Feuil1 (2)'!$Q$3:$Q$8</c:f>
              <c:numCache>
                <c:formatCode>0.0</c:formatCode>
                <c:ptCount val="6"/>
                <c:pt idx="0">
                  <c:v>8.2394945694372304</c:v>
                </c:pt>
                <c:pt idx="1">
                  <c:v>6.65744754106003</c:v>
                </c:pt>
                <c:pt idx="2">
                  <c:v>7.4676097549689029</c:v>
                </c:pt>
                <c:pt idx="3">
                  <c:v>7.3030831232481797</c:v>
                </c:pt>
                <c:pt idx="4">
                  <c:v>6.9185312508739596</c:v>
                </c:pt>
                <c:pt idx="5">
                  <c:v>7.7160172709407711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813405776"/>
        <c:axId val="813404208"/>
      </c:barChart>
      <c:catAx>
        <c:axId val="813405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04208"/>
        <c:crosses val="autoZero"/>
        <c:auto val="1"/>
        <c:lblAlgn val="ctr"/>
        <c:lblOffset val="100"/>
        <c:noMultiLvlLbl val="0"/>
      </c:catAx>
      <c:valAx>
        <c:axId val="813404208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0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904928550597838"/>
          <c:w val="0.99693175853018368"/>
          <c:h val="9.31729367162437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555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002555"/>
          </a:solidFill>
        </a:defRPr>
      </a:pPr>
      <a:endParaRPr lang="fr-F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068898190327145E-2"/>
          <c:y val="3.2900947188607255E-2"/>
          <c:w val="0.91964410816869835"/>
          <c:h val="0.7140878935032357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Feuil2!$E$10</c:f>
              <c:strCache>
                <c:ptCount val="1"/>
                <c:pt idx="0">
                  <c:v>Autres*</c:v>
                </c:pt>
              </c:strCache>
            </c:strRef>
          </c:tx>
          <c:spPr>
            <a:solidFill>
              <a:srgbClr val="C0D0D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Feuil2!$D$11:$D$16</c:f>
              <c:strCache>
                <c:ptCount val="6"/>
                <c:pt idx="0">
                  <c:v>Grand Chambord</c:v>
                </c:pt>
                <c:pt idx="1">
                  <c:v>Beauce Val de Loire</c:v>
                </c:pt>
                <c:pt idx="2">
                  <c:v>Entente</c:v>
                </c:pt>
                <c:pt idx="3">
                  <c:v>Loir-et-Cher</c:v>
                </c:pt>
                <c:pt idx="4">
                  <c:v>Région Centre-Val de Loire</c:v>
                </c:pt>
                <c:pt idx="5">
                  <c:v>France métropolitaine</c:v>
                </c:pt>
              </c:strCache>
            </c:strRef>
          </c:cat>
          <c:val>
            <c:numRef>
              <c:f>Feuil2!$E$11:$E$16</c:f>
              <c:numCache>
                <c:formatCode>0</c:formatCode>
                <c:ptCount val="6"/>
                <c:pt idx="0">
                  <c:v>2.2126055767864568</c:v>
                </c:pt>
                <c:pt idx="1">
                  <c:v>1.7445965747800027</c:v>
                </c:pt>
                <c:pt idx="2">
                  <c:v>1.9850334927873243</c:v>
                </c:pt>
                <c:pt idx="3">
                  <c:v>1.8477599999811498</c:v>
                </c:pt>
                <c:pt idx="4">
                  <c:v>1.7832320042312455</c:v>
                </c:pt>
                <c:pt idx="5">
                  <c:v>2.2901294272355672</c:v>
                </c:pt>
              </c:numCache>
            </c:numRef>
          </c:val>
        </c:ser>
        <c:ser>
          <c:idx val="1"/>
          <c:order val="1"/>
          <c:tx>
            <c:strRef>
              <c:f>Feuil2!$F$10</c:f>
              <c:strCache>
                <c:ptCount val="1"/>
                <c:pt idx="0">
                  <c:v>Locataire dans le parc HLM</c:v>
                </c:pt>
              </c:strCache>
            </c:strRef>
          </c:tx>
          <c:spPr>
            <a:solidFill>
              <a:srgbClr val="40607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Feuil2!$D$11:$D$16</c:f>
              <c:strCache>
                <c:ptCount val="6"/>
                <c:pt idx="0">
                  <c:v>Grand Chambord</c:v>
                </c:pt>
                <c:pt idx="1">
                  <c:v>Beauce Val de Loire</c:v>
                </c:pt>
                <c:pt idx="2">
                  <c:v>Entente</c:v>
                </c:pt>
                <c:pt idx="3">
                  <c:v>Loir-et-Cher</c:v>
                </c:pt>
                <c:pt idx="4">
                  <c:v>Région Centre-Val de Loire</c:v>
                </c:pt>
                <c:pt idx="5">
                  <c:v>France métropolitaine</c:v>
                </c:pt>
              </c:strCache>
            </c:strRef>
          </c:cat>
          <c:val>
            <c:numRef>
              <c:f>Feuil2!$F$11:$F$16</c:f>
              <c:numCache>
                <c:formatCode>0</c:formatCode>
                <c:ptCount val="6"/>
                <c:pt idx="0">
                  <c:v>5.4622596519566722</c:v>
                </c:pt>
                <c:pt idx="1">
                  <c:v>7.6994067260322598</c:v>
                </c:pt>
                <c:pt idx="2">
                  <c:v>6.550085355473632</c:v>
                </c:pt>
                <c:pt idx="3">
                  <c:v>11.931822513472067</c:v>
                </c:pt>
                <c:pt idx="4">
                  <c:v>14.661380361648016</c:v>
                </c:pt>
                <c:pt idx="5">
                  <c:v>14.677954617067011</c:v>
                </c:pt>
              </c:numCache>
            </c:numRef>
          </c:val>
        </c:ser>
        <c:ser>
          <c:idx val="2"/>
          <c:order val="2"/>
          <c:tx>
            <c:strRef>
              <c:f>Feuil2!$G$10</c:f>
              <c:strCache>
                <c:ptCount val="1"/>
                <c:pt idx="0">
                  <c:v>Locataire 
dans le parc privé</c:v>
                </c:pt>
              </c:strCache>
            </c:strRef>
          </c:tx>
          <c:spPr>
            <a:solidFill>
              <a:srgbClr val="809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Feuil2!$D$11:$D$16</c:f>
              <c:strCache>
                <c:ptCount val="6"/>
                <c:pt idx="0">
                  <c:v>Grand Chambord</c:v>
                </c:pt>
                <c:pt idx="1">
                  <c:v>Beauce Val de Loire</c:v>
                </c:pt>
                <c:pt idx="2">
                  <c:v>Entente</c:v>
                </c:pt>
                <c:pt idx="3">
                  <c:v>Loir-et-Cher</c:v>
                </c:pt>
                <c:pt idx="4">
                  <c:v>Région Centre-Val de Loire</c:v>
                </c:pt>
                <c:pt idx="5">
                  <c:v>France métropolitaine</c:v>
                </c:pt>
              </c:strCache>
            </c:strRef>
          </c:cat>
          <c:val>
            <c:numRef>
              <c:f>Feuil2!$G$11:$G$16</c:f>
              <c:numCache>
                <c:formatCode>0</c:formatCode>
                <c:ptCount val="6"/>
                <c:pt idx="0">
                  <c:v>15.003485592796991</c:v>
                </c:pt>
                <c:pt idx="1">
                  <c:v>14.57940650331385</c:v>
                </c:pt>
                <c:pt idx="2">
                  <c:v>14.797274682835045</c:v>
                </c:pt>
                <c:pt idx="3">
                  <c:v>17.92639346350791</c:v>
                </c:pt>
                <c:pt idx="4">
                  <c:v>19.566856215700231</c:v>
                </c:pt>
                <c:pt idx="5">
                  <c:v>25.279997864982672</c:v>
                </c:pt>
              </c:numCache>
            </c:numRef>
          </c:val>
        </c:ser>
        <c:ser>
          <c:idx val="3"/>
          <c:order val="3"/>
          <c:tx>
            <c:strRef>
              <c:f>Feuil2!$H$10</c:f>
              <c:strCache>
                <c:ptCount val="1"/>
                <c:pt idx="0">
                  <c:v>Propriétaire</c:v>
                </c:pt>
              </c:strCache>
            </c:strRef>
          </c:tx>
          <c:spPr>
            <a:solidFill>
              <a:srgbClr val="FCAD1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Feuil2!$D$11:$D$16</c:f>
              <c:strCache>
                <c:ptCount val="6"/>
                <c:pt idx="0">
                  <c:v>Grand Chambord</c:v>
                </c:pt>
                <c:pt idx="1">
                  <c:v>Beauce Val de Loire</c:v>
                </c:pt>
                <c:pt idx="2">
                  <c:v>Entente</c:v>
                </c:pt>
                <c:pt idx="3">
                  <c:v>Loir-et-Cher</c:v>
                </c:pt>
                <c:pt idx="4">
                  <c:v>Région Centre-Val de Loire</c:v>
                </c:pt>
                <c:pt idx="5">
                  <c:v>France métropolitaine</c:v>
                </c:pt>
              </c:strCache>
            </c:strRef>
          </c:cat>
          <c:val>
            <c:numRef>
              <c:f>Feuil2!$H$11:$H$16</c:f>
              <c:numCache>
                <c:formatCode>0</c:formatCode>
                <c:ptCount val="6"/>
                <c:pt idx="0">
                  <c:v>77.321649174917411</c:v>
                </c:pt>
                <c:pt idx="1">
                  <c:v>75.976590193458478</c:v>
                </c:pt>
                <c:pt idx="2">
                  <c:v>76.667606465909557</c:v>
                </c:pt>
                <c:pt idx="3">
                  <c:v>68.294024020014575</c:v>
                </c:pt>
                <c:pt idx="4">
                  <c:v>63.988531418285454</c:v>
                </c:pt>
                <c:pt idx="5">
                  <c:v>57.751918092486918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813407344"/>
        <c:axId val="813401856"/>
      </c:barChart>
      <c:catAx>
        <c:axId val="81340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01856"/>
        <c:crosses val="autoZero"/>
        <c:auto val="1"/>
        <c:lblAlgn val="ctr"/>
        <c:lblOffset val="100"/>
        <c:noMultiLvlLbl val="0"/>
      </c:catAx>
      <c:valAx>
        <c:axId val="8134018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13407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031038551373735E-2"/>
          <c:y val="0.88479924324602699"/>
          <c:w val="0.93525702904980046"/>
          <c:h val="0.115200756753972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555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002555"/>
          </a:solidFill>
        </a:defRPr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7939582119051211"/>
          <c:y val="3.5056987971385109E-2"/>
          <c:w val="0.5190810893765716"/>
          <c:h val="0.9485831189583094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C0D0D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2555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002555"/>
              </a:solidFill>
              <a:ln>
                <a:noFill/>
              </a:ln>
              <a:effectLst/>
            </c:spPr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GraphiqueParCCPop_Empl!$E$5:$E$16</c:f>
              <c:strCache>
                <c:ptCount val="12"/>
                <c:pt idx="0">
                  <c:v>Collines du Perche</c:v>
                </c:pt>
                <c:pt idx="1">
                  <c:v>Sologne des Etangs</c:v>
                </c:pt>
                <c:pt idx="2">
                  <c:v>Perche et Haut-Vendômois</c:v>
                </c:pt>
                <c:pt idx="3">
                  <c:v>Coeur de Sologne</c:v>
                </c:pt>
                <c:pt idx="4">
                  <c:v>Sologne des Rivières</c:v>
                </c:pt>
                <c:pt idx="5">
                  <c:v>Beauce Val de Loire</c:v>
                </c:pt>
                <c:pt idx="6">
                  <c:v>Grand Chambord</c:v>
                </c:pt>
                <c:pt idx="7">
                  <c:v>Romorantinais et Monestois</c:v>
                </c:pt>
                <c:pt idx="8">
                  <c:v>Val-de-Cher-Controis</c:v>
                </c:pt>
                <c:pt idx="9">
                  <c:v>Terres du val de Loire</c:v>
                </c:pt>
                <c:pt idx="10">
                  <c:v>Territoires vendômois</c:v>
                </c:pt>
                <c:pt idx="11">
                  <c:v>Agglopolys (CA de Blois)</c:v>
                </c:pt>
              </c:strCache>
            </c:strRef>
          </c:cat>
          <c:val>
            <c:numRef>
              <c:f>GraphiqueParCCPop_Empl!$G$5:$G$16</c:f>
              <c:numCache>
                <c:formatCode>General</c:formatCode>
                <c:ptCount val="12"/>
                <c:pt idx="0">
                  <c:v>6221</c:v>
                </c:pt>
                <c:pt idx="1">
                  <c:v>7959</c:v>
                </c:pt>
                <c:pt idx="2">
                  <c:v>9219</c:v>
                </c:pt>
                <c:pt idx="3">
                  <c:v>10655</c:v>
                </c:pt>
                <c:pt idx="4">
                  <c:v>11860</c:v>
                </c:pt>
                <c:pt idx="5">
                  <c:v>19911</c:v>
                </c:pt>
                <c:pt idx="6">
                  <c:v>21084</c:v>
                </c:pt>
                <c:pt idx="7">
                  <c:v>33314</c:v>
                </c:pt>
                <c:pt idx="8">
                  <c:v>47938</c:v>
                </c:pt>
                <c:pt idx="9">
                  <c:v>48154</c:v>
                </c:pt>
                <c:pt idx="10">
                  <c:v>54592</c:v>
                </c:pt>
                <c:pt idx="11">
                  <c:v>105425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13439096"/>
        <c:axId val="813458304"/>
      </c:barChart>
      <c:catAx>
        <c:axId val="813439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58304"/>
        <c:crosses val="autoZero"/>
        <c:auto val="1"/>
        <c:lblAlgn val="ctr"/>
        <c:lblOffset val="100"/>
        <c:noMultiLvlLbl val="0"/>
      </c:catAx>
      <c:valAx>
        <c:axId val="813458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39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002555"/>
          </a:solidFill>
        </a:defRPr>
      </a:pPr>
      <a:endParaRPr lang="fr-FR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068898190327145E-2"/>
          <c:y val="3.2900947188607255E-2"/>
          <c:w val="0.91964410816869835"/>
          <c:h val="0.7140878935032357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Feuil1!$B$15</c:f>
              <c:strCache>
                <c:ptCount val="1"/>
                <c:pt idx="0">
                  <c:v>Autres</c:v>
                </c:pt>
              </c:strCache>
            </c:strRef>
          </c:tx>
          <c:spPr>
            <a:solidFill>
              <a:srgbClr val="C0D0D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Feuil1!$A$16:$A$21</c:f>
              <c:strCache>
                <c:ptCount val="6"/>
                <c:pt idx="0">
                  <c:v>Moins de 25 ans</c:v>
                </c:pt>
                <c:pt idx="1">
                  <c:v>25 à 39 ans</c:v>
                </c:pt>
                <c:pt idx="2">
                  <c:v>40 à 54 ans</c:v>
                </c:pt>
                <c:pt idx="3">
                  <c:v>55 à 64 ans</c:v>
                </c:pt>
                <c:pt idx="4">
                  <c:v>65 à 79 ans</c:v>
                </c:pt>
                <c:pt idx="5">
                  <c:v>80 ans ou plus</c:v>
                </c:pt>
              </c:strCache>
            </c:strRef>
          </c:cat>
          <c:val>
            <c:numRef>
              <c:f>Feuil1!$B$16:$B$21</c:f>
              <c:numCache>
                <c:formatCode>0</c:formatCode>
                <c:ptCount val="6"/>
                <c:pt idx="0">
                  <c:v>8.5</c:v>
                </c:pt>
                <c:pt idx="1">
                  <c:v>3.8114006611726676</c:v>
                </c:pt>
                <c:pt idx="2">
                  <c:v>2.4650292806306799</c:v>
                </c:pt>
                <c:pt idx="3">
                  <c:v>2.1881890662721211</c:v>
                </c:pt>
                <c:pt idx="4">
                  <c:v>1.227660273429181</c:v>
                </c:pt>
                <c:pt idx="5">
                  <c:v>2.0773257465595352</c:v>
                </c:pt>
              </c:numCache>
            </c:numRef>
          </c:val>
        </c:ser>
        <c:ser>
          <c:idx val="1"/>
          <c:order val="1"/>
          <c:tx>
            <c:strRef>
              <c:f>Feuil1!$C$15</c:f>
              <c:strCache>
                <c:ptCount val="1"/>
                <c:pt idx="0">
                  <c:v>Locataire dans le parc HLM</c:v>
                </c:pt>
              </c:strCache>
            </c:strRef>
          </c:tx>
          <c:spPr>
            <a:solidFill>
              <a:srgbClr val="40607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Feuil1!$A$16:$A$21</c:f>
              <c:strCache>
                <c:ptCount val="6"/>
                <c:pt idx="0">
                  <c:v>Moins de 25 ans</c:v>
                </c:pt>
                <c:pt idx="1">
                  <c:v>25 à 39 ans</c:v>
                </c:pt>
                <c:pt idx="2">
                  <c:v>40 à 54 ans</c:v>
                </c:pt>
                <c:pt idx="3">
                  <c:v>55 à 64 ans</c:v>
                </c:pt>
                <c:pt idx="4">
                  <c:v>65 à 79 ans</c:v>
                </c:pt>
                <c:pt idx="5">
                  <c:v>80 ans ou plus</c:v>
                </c:pt>
              </c:strCache>
            </c:strRef>
          </c:cat>
          <c:val>
            <c:numRef>
              <c:f>Feuil1!$C$16:$C$21</c:f>
              <c:numCache>
                <c:formatCode>0</c:formatCode>
                <c:ptCount val="6"/>
                <c:pt idx="0">
                  <c:v>15.975843148317814</c:v>
                </c:pt>
                <c:pt idx="1">
                  <c:v>9.2755895392938843</c:v>
                </c:pt>
                <c:pt idx="2">
                  <c:v>7.5825529708855797</c:v>
                </c:pt>
                <c:pt idx="3">
                  <c:v>5.3690106937439186</c:v>
                </c:pt>
                <c:pt idx="4">
                  <c:v>3.7264261756620538</c:v>
                </c:pt>
                <c:pt idx="5">
                  <c:v>3.5184177745490626</c:v>
                </c:pt>
              </c:numCache>
            </c:numRef>
          </c:val>
        </c:ser>
        <c:ser>
          <c:idx val="2"/>
          <c:order val="2"/>
          <c:tx>
            <c:strRef>
              <c:f>Feuil1!$D$15</c:f>
              <c:strCache>
                <c:ptCount val="1"/>
                <c:pt idx="0">
                  <c:v>Locataire dans le parc privé</c:v>
                </c:pt>
              </c:strCache>
            </c:strRef>
          </c:tx>
          <c:spPr>
            <a:solidFill>
              <a:srgbClr val="809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Feuil1!$A$16:$A$21</c:f>
              <c:strCache>
                <c:ptCount val="6"/>
                <c:pt idx="0">
                  <c:v>Moins de 25 ans</c:v>
                </c:pt>
                <c:pt idx="1">
                  <c:v>25 à 39 ans</c:v>
                </c:pt>
                <c:pt idx="2">
                  <c:v>40 à 54 ans</c:v>
                </c:pt>
                <c:pt idx="3">
                  <c:v>55 à 64 ans</c:v>
                </c:pt>
                <c:pt idx="4">
                  <c:v>65 à 79 ans</c:v>
                </c:pt>
                <c:pt idx="5">
                  <c:v>80 ans ou plus</c:v>
                </c:pt>
              </c:strCache>
            </c:strRef>
          </c:cat>
          <c:val>
            <c:numRef>
              <c:f>Feuil1!$D$16:$D$21</c:f>
              <c:numCache>
                <c:formatCode>0</c:formatCode>
                <c:ptCount val="6"/>
                <c:pt idx="0">
                  <c:v>59.842161188521601</c:v>
                </c:pt>
                <c:pt idx="1">
                  <c:v>26.660906060286649</c:v>
                </c:pt>
                <c:pt idx="2">
                  <c:v>12.587753144319633</c:v>
                </c:pt>
                <c:pt idx="3">
                  <c:v>9.0118031052265373</c:v>
                </c:pt>
                <c:pt idx="4">
                  <c:v>6.4555529702486663</c:v>
                </c:pt>
                <c:pt idx="5">
                  <c:v>7.1627945393683152</c:v>
                </c:pt>
              </c:numCache>
            </c:numRef>
          </c:val>
        </c:ser>
        <c:ser>
          <c:idx val="3"/>
          <c:order val="3"/>
          <c:tx>
            <c:strRef>
              <c:f>Feuil1!$E$15</c:f>
              <c:strCache>
                <c:ptCount val="1"/>
                <c:pt idx="0">
                  <c:v>Propriétaire</c:v>
                </c:pt>
              </c:strCache>
            </c:strRef>
          </c:tx>
          <c:spPr>
            <a:solidFill>
              <a:srgbClr val="FCAD1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Feuil1!$A$16:$A$21</c:f>
              <c:strCache>
                <c:ptCount val="6"/>
                <c:pt idx="0">
                  <c:v>Moins de 25 ans</c:v>
                </c:pt>
                <c:pt idx="1">
                  <c:v>25 à 39 ans</c:v>
                </c:pt>
                <c:pt idx="2">
                  <c:v>40 à 54 ans</c:v>
                </c:pt>
                <c:pt idx="3">
                  <c:v>55 à 64 ans</c:v>
                </c:pt>
                <c:pt idx="4">
                  <c:v>65 à 79 ans</c:v>
                </c:pt>
                <c:pt idx="5">
                  <c:v>80 ans ou plus</c:v>
                </c:pt>
              </c:strCache>
            </c:strRef>
          </c:cat>
          <c:val>
            <c:numRef>
              <c:f>Feuil1!$E$16:$E$21</c:f>
              <c:numCache>
                <c:formatCode>0</c:formatCode>
                <c:ptCount val="6"/>
                <c:pt idx="0">
                  <c:v>15.687450203875001</c:v>
                </c:pt>
                <c:pt idx="1">
                  <c:v>60.252103739246806</c:v>
                </c:pt>
                <c:pt idx="2">
                  <c:v>77.364664604164119</c:v>
                </c:pt>
                <c:pt idx="3">
                  <c:v>83.430997134757419</c:v>
                </c:pt>
                <c:pt idx="4">
                  <c:v>88.590360580660104</c:v>
                </c:pt>
                <c:pt idx="5">
                  <c:v>87.241461939523077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813399896"/>
        <c:axId val="813401072"/>
      </c:barChart>
      <c:catAx>
        <c:axId val="813399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01072"/>
        <c:crosses val="autoZero"/>
        <c:auto val="1"/>
        <c:lblAlgn val="ctr"/>
        <c:lblOffset val="100"/>
        <c:noMultiLvlLbl val="0"/>
      </c:catAx>
      <c:valAx>
        <c:axId val="8134010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13399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4953527313123199E-2"/>
          <c:y val="0.92354398148148154"/>
          <c:w val="0.93525702904980046"/>
          <c:h val="5.88171296296296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555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002555"/>
          </a:solidFill>
        </a:defRPr>
      </a:pPr>
      <a:endParaRPr lang="fr-FR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700834596159494E-2"/>
          <c:y val="2.3125000310374913E-2"/>
          <c:w val="0.8908647855134183"/>
          <c:h val="0.7474443729524566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'CC cible entente'!$D$25</c:f>
              <c:strCache>
                <c:ptCount val="1"/>
                <c:pt idx="0">
                  <c:v>Agriculture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'CC cible entente'!$B$26:$C$29</c:f>
              <c:multiLvlStrCache>
                <c:ptCount val="4"/>
                <c:lvl>
                  <c:pt idx="0">
                    <c:v>2014</c:v>
                  </c:pt>
                  <c:pt idx="1">
                    <c:v>1999</c:v>
                  </c:pt>
                  <c:pt idx="2">
                    <c:v>2014</c:v>
                  </c:pt>
                  <c:pt idx="3">
                    <c:v>1999</c:v>
                  </c:pt>
                </c:lvl>
                <c:lvl>
                  <c:pt idx="0">
                    <c:v>Loir-et-Cher</c:v>
                  </c:pt>
                  <c:pt idx="2">
                    <c:v>Entente</c:v>
                  </c:pt>
                </c:lvl>
              </c:multiLvlStrCache>
            </c:multiLvlStrRef>
          </c:cat>
          <c:val>
            <c:numRef>
              <c:f>'CC cible entente'!$D$26:$D$29</c:f>
              <c:numCache>
                <c:formatCode>0.0</c:formatCode>
                <c:ptCount val="4"/>
                <c:pt idx="0">
                  <c:v>4.3493089167938024</c:v>
                </c:pt>
                <c:pt idx="1">
                  <c:v>6.510277875714368</c:v>
                </c:pt>
                <c:pt idx="2">
                  <c:v>7.3692121972921454</c:v>
                </c:pt>
                <c:pt idx="3">
                  <c:v>11.908237747653807</c:v>
                </c:pt>
              </c:numCache>
            </c:numRef>
          </c:val>
        </c:ser>
        <c:ser>
          <c:idx val="1"/>
          <c:order val="1"/>
          <c:tx>
            <c:strRef>
              <c:f>'CC cible entente'!$E$25</c:f>
              <c:strCache>
                <c:ptCount val="1"/>
                <c:pt idx="0">
                  <c:v>Industrie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'CC cible entente'!$B$26:$C$29</c:f>
              <c:multiLvlStrCache>
                <c:ptCount val="4"/>
                <c:lvl>
                  <c:pt idx="0">
                    <c:v>2014</c:v>
                  </c:pt>
                  <c:pt idx="1">
                    <c:v>1999</c:v>
                  </c:pt>
                  <c:pt idx="2">
                    <c:v>2014</c:v>
                  </c:pt>
                  <c:pt idx="3">
                    <c:v>1999</c:v>
                  </c:pt>
                </c:lvl>
                <c:lvl>
                  <c:pt idx="0">
                    <c:v>Loir-et-Cher</c:v>
                  </c:pt>
                  <c:pt idx="2">
                    <c:v>Entente</c:v>
                  </c:pt>
                </c:lvl>
              </c:multiLvlStrCache>
            </c:multiLvlStrRef>
          </c:cat>
          <c:val>
            <c:numRef>
              <c:f>'CC cible entente'!$E$26:$E$29</c:f>
              <c:numCache>
                <c:formatCode>0.0</c:formatCode>
                <c:ptCount val="4"/>
                <c:pt idx="0">
                  <c:v>18.308992556493674</c:v>
                </c:pt>
                <c:pt idx="1">
                  <c:v>24.147883339756152</c:v>
                </c:pt>
                <c:pt idx="2">
                  <c:v>18.737350952991459</c:v>
                </c:pt>
                <c:pt idx="3">
                  <c:v>22.481751824817518</c:v>
                </c:pt>
              </c:numCache>
            </c:numRef>
          </c:val>
        </c:ser>
        <c:ser>
          <c:idx val="2"/>
          <c:order val="2"/>
          <c:tx>
            <c:strRef>
              <c:f>'CC cible entente'!$F$25</c:f>
              <c:strCache>
                <c:ptCount val="1"/>
                <c:pt idx="0">
                  <c:v>Construction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'CC cible entente'!$B$26:$C$29</c:f>
              <c:multiLvlStrCache>
                <c:ptCount val="4"/>
                <c:lvl>
                  <c:pt idx="0">
                    <c:v>2014</c:v>
                  </c:pt>
                  <c:pt idx="1">
                    <c:v>1999</c:v>
                  </c:pt>
                  <c:pt idx="2">
                    <c:v>2014</c:v>
                  </c:pt>
                  <c:pt idx="3">
                    <c:v>1999</c:v>
                  </c:pt>
                </c:lvl>
                <c:lvl>
                  <c:pt idx="0">
                    <c:v>Loir-et-Cher</c:v>
                  </c:pt>
                  <c:pt idx="2">
                    <c:v>Entente</c:v>
                  </c:pt>
                </c:lvl>
              </c:multiLvlStrCache>
            </c:multiLvlStrRef>
          </c:cat>
          <c:val>
            <c:numRef>
              <c:f>'CC cible entente'!$F$26:$F$29</c:f>
              <c:numCache>
                <c:formatCode>0.0</c:formatCode>
                <c:ptCount val="4"/>
                <c:pt idx="0">
                  <c:v>7.4056012299997782</c:v>
                </c:pt>
                <c:pt idx="1">
                  <c:v>6.7783963726109162</c:v>
                </c:pt>
                <c:pt idx="2">
                  <c:v>8.5872652738078461</c:v>
                </c:pt>
                <c:pt idx="3">
                  <c:v>7.9666319082377477</c:v>
                </c:pt>
              </c:numCache>
            </c:numRef>
          </c:val>
        </c:ser>
        <c:ser>
          <c:idx val="3"/>
          <c:order val="3"/>
          <c:tx>
            <c:strRef>
              <c:f>'CC cible entente'!$G$25</c:f>
              <c:strCache>
                <c:ptCount val="1"/>
                <c:pt idx="0">
                  <c:v>Commerce, transports, services divers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'CC cible entente'!$B$26:$C$29</c:f>
              <c:multiLvlStrCache>
                <c:ptCount val="4"/>
                <c:lvl>
                  <c:pt idx="0">
                    <c:v>2014</c:v>
                  </c:pt>
                  <c:pt idx="1">
                    <c:v>1999</c:v>
                  </c:pt>
                  <c:pt idx="2">
                    <c:v>2014</c:v>
                  </c:pt>
                  <c:pt idx="3">
                    <c:v>1999</c:v>
                  </c:pt>
                </c:lvl>
                <c:lvl>
                  <c:pt idx="0">
                    <c:v>Loir-et-Cher</c:v>
                  </c:pt>
                  <c:pt idx="2">
                    <c:v>Entente</c:v>
                  </c:pt>
                </c:lvl>
              </c:multiLvlStrCache>
            </c:multiLvlStrRef>
          </c:cat>
          <c:val>
            <c:numRef>
              <c:f>'CC cible entente'!$G$26:$G$29</c:f>
              <c:numCache>
                <c:formatCode>0.0</c:formatCode>
                <c:ptCount val="4"/>
                <c:pt idx="0">
                  <c:v>39.32045694798903</c:v>
                </c:pt>
                <c:pt idx="1">
                  <c:v>35.462155935094003</c:v>
                </c:pt>
                <c:pt idx="2">
                  <c:v>41.130376792264087</c:v>
                </c:pt>
                <c:pt idx="3">
                  <c:v>36.642335766423358</c:v>
                </c:pt>
              </c:numCache>
            </c:numRef>
          </c:val>
        </c:ser>
        <c:ser>
          <c:idx val="4"/>
          <c:order val="4"/>
          <c:tx>
            <c:strRef>
              <c:f>'CC cible entente'!$H$25</c:f>
              <c:strCache>
                <c:ptCount val="1"/>
                <c:pt idx="0">
                  <c:v>Administration publique, enseignement, santé action sociale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'CC cible entente'!$B$26:$C$29</c:f>
              <c:multiLvlStrCache>
                <c:ptCount val="4"/>
                <c:lvl>
                  <c:pt idx="0">
                    <c:v>2014</c:v>
                  </c:pt>
                  <c:pt idx="1">
                    <c:v>1999</c:v>
                  </c:pt>
                  <c:pt idx="2">
                    <c:v>2014</c:v>
                  </c:pt>
                  <c:pt idx="3">
                    <c:v>1999</c:v>
                  </c:pt>
                </c:lvl>
                <c:lvl>
                  <c:pt idx="0">
                    <c:v>Loir-et-Cher</c:v>
                  </c:pt>
                  <c:pt idx="2">
                    <c:v>Entente</c:v>
                  </c:pt>
                </c:lvl>
              </c:multiLvlStrCache>
            </c:multiLvlStrRef>
          </c:cat>
          <c:val>
            <c:numRef>
              <c:f>'CC cible entente'!$H$26:$H$29</c:f>
              <c:numCache>
                <c:formatCode>0.0</c:formatCode>
                <c:ptCount val="4"/>
                <c:pt idx="0">
                  <c:v>30.615632432037028</c:v>
                </c:pt>
                <c:pt idx="1">
                  <c:v>27.101286476824558</c:v>
                </c:pt>
                <c:pt idx="2">
                  <c:v>24.175883939922933</c:v>
                </c:pt>
                <c:pt idx="3">
                  <c:v>21.001042752867573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3401464"/>
        <c:axId val="813407736"/>
      </c:barChart>
      <c:catAx>
        <c:axId val="813401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07736"/>
        <c:crosses val="autoZero"/>
        <c:auto val="1"/>
        <c:lblAlgn val="ctr"/>
        <c:lblOffset val="100"/>
        <c:noMultiLvlLbl val="0"/>
      </c:catAx>
      <c:valAx>
        <c:axId val="813407736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01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0942644535705401E-2"/>
          <c:y val="0.83584841851979808"/>
          <c:w val="0.9"/>
          <c:h val="0.135746382487529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002555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 b="1"/>
      </a:pPr>
      <a:endParaRPr lang="fr-F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700834596159494E-2"/>
          <c:y val="2.3125000310374913E-2"/>
          <c:w val="0.8908647855134183"/>
          <c:h val="0.7474443729524566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'CC cible'!$D$21</c:f>
              <c:strCache>
                <c:ptCount val="1"/>
                <c:pt idx="0">
                  <c:v>Agriculture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'CC cible'!$B$22:$C$27</c:f>
              <c:multiLvlStrCache>
                <c:ptCount val="4"/>
                <c:lvl>
                  <c:pt idx="0">
                    <c:v>2014</c:v>
                  </c:pt>
                  <c:pt idx="1">
                    <c:v>1999</c:v>
                  </c:pt>
                  <c:pt idx="2">
                    <c:v>2014</c:v>
                  </c:pt>
                  <c:pt idx="3">
                    <c:v>1999</c:v>
                  </c:pt>
                </c:lvl>
                <c:lvl>
                  <c:pt idx="0">
                    <c:v>Grand Chambord</c:v>
                  </c:pt>
                  <c:pt idx="2">
                    <c:v>Beauce Val de Loire</c:v>
                  </c:pt>
                </c:lvl>
              </c:multiLvlStrCache>
            </c:multiLvlStrRef>
          </c:cat>
          <c:val>
            <c:numRef>
              <c:f>'CC cible'!$D$22:$D$27</c:f>
              <c:numCache>
                <c:formatCode>0.0</c:formatCode>
                <c:ptCount val="4"/>
                <c:pt idx="0">
                  <c:v>6.8409170135916728</c:v>
                </c:pt>
                <c:pt idx="1">
                  <c:v>10.936567906144361</c:v>
                </c:pt>
                <c:pt idx="2">
                  <c:v>7.8737426292056893</c:v>
                </c:pt>
                <c:pt idx="3">
                  <c:v>12.979609734707301</c:v>
                </c:pt>
              </c:numCache>
            </c:numRef>
          </c:val>
        </c:ser>
        <c:ser>
          <c:idx val="1"/>
          <c:order val="1"/>
          <c:tx>
            <c:strRef>
              <c:f>'CC cible'!$E$21</c:f>
              <c:strCache>
                <c:ptCount val="1"/>
                <c:pt idx="0">
                  <c:v>Industrie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'CC cible'!$B$22:$C$27</c:f>
              <c:multiLvlStrCache>
                <c:ptCount val="4"/>
                <c:lvl>
                  <c:pt idx="0">
                    <c:v>2014</c:v>
                  </c:pt>
                  <c:pt idx="1">
                    <c:v>1999</c:v>
                  </c:pt>
                  <c:pt idx="2">
                    <c:v>2014</c:v>
                  </c:pt>
                  <c:pt idx="3">
                    <c:v>1999</c:v>
                  </c:pt>
                </c:lvl>
                <c:lvl>
                  <c:pt idx="0">
                    <c:v>Grand Chambord</c:v>
                  </c:pt>
                  <c:pt idx="2">
                    <c:v>Beauce Val de Loire</c:v>
                  </c:pt>
                </c:lvl>
              </c:multiLvlStrCache>
            </c:multiLvlStrRef>
          </c:cat>
          <c:val>
            <c:numRef>
              <c:f>'CC cible'!$E$22:$E$27</c:f>
              <c:numCache>
                <c:formatCode>0.0</c:formatCode>
                <c:ptCount val="4"/>
                <c:pt idx="0">
                  <c:v>25.327381006700016</c:v>
                </c:pt>
                <c:pt idx="1">
                  <c:v>26.665341022071981</c:v>
                </c:pt>
                <c:pt idx="2">
                  <c:v>12.443765828797124</c:v>
                </c:pt>
                <c:pt idx="3">
                  <c:v>17.868888401666304</c:v>
                </c:pt>
              </c:numCache>
            </c:numRef>
          </c:val>
        </c:ser>
        <c:ser>
          <c:idx val="2"/>
          <c:order val="2"/>
          <c:tx>
            <c:strRef>
              <c:f>'CC cible'!$F$21</c:f>
              <c:strCache>
                <c:ptCount val="1"/>
                <c:pt idx="0">
                  <c:v>Construction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'CC cible'!$B$22:$C$27</c:f>
              <c:multiLvlStrCache>
                <c:ptCount val="4"/>
                <c:lvl>
                  <c:pt idx="0">
                    <c:v>2014</c:v>
                  </c:pt>
                  <c:pt idx="1">
                    <c:v>1999</c:v>
                  </c:pt>
                  <c:pt idx="2">
                    <c:v>2014</c:v>
                  </c:pt>
                  <c:pt idx="3">
                    <c:v>1999</c:v>
                  </c:pt>
                </c:lvl>
                <c:lvl>
                  <c:pt idx="0">
                    <c:v>Grand Chambord</c:v>
                  </c:pt>
                  <c:pt idx="2">
                    <c:v>Beauce Val de Loire</c:v>
                  </c:pt>
                </c:lvl>
              </c:multiLvlStrCache>
            </c:multiLvlStrRef>
          </c:cat>
          <c:val>
            <c:numRef>
              <c:f>'CC cible'!$F$22:$F$27</c:f>
              <c:numCache>
                <c:formatCode>0.0</c:formatCode>
                <c:ptCount val="4"/>
                <c:pt idx="0">
                  <c:v>8.0998851999145849</c:v>
                </c:pt>
                <c:pt idx="1">
                  <c:v>8.0532909127063039</c:v>
                </c:pt>
                <c:pt idx="2">
                  <c:v>9.0527211151142453</c:v>
                </c:pt>
                <c:pt idx="3">
                  <c:v>7.871080903310677</c:v>
                </c:pt>
              </c:numCache>
            </c:numRef>
          </c:val>
        </c:ser>
        <c:ser>
          <c:idx val="3"/>
          <c:order val="3"/>
          <c:tx>
            <c:strRef>
              <c:f>'CC cible'!$G$21</c:f>
              <c:strCache>
                <c:ptCount val="1"/>
                <c:pt idx="0">
                  <c:v>Commerce, transports, services divers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'CC cible'!$B$22:$C$27</c:f>
              <c:multiLvlStrCache>
                <c:ptCount val="4"/>
                <c:lvl>
                  <c:pt idx="0">
                    <c:v>2014</c:v>
                  </c:pt>
                  <c:pt idx="1">
                    <c:v>1999</c:v>
                  </c:pt>
                  <c:pt idx="2">
                    <c:v>2014</c:v>
                  </c:pt>
                  <c:pt idx="3">
                    <c:v>1999</c:v>
                  </c:pt>
                </c:lvl>
                <c:lvl>
                  <c:pt idx="0">
                    <c:v>Grand Chambord</c:v>
                  </c:pt>
                  <c:pt idx="2">
                    <c:v>Beauce Val de Loire</c:v>
                  </c:pt>
                </c:lvl>
              </c:multiLvlStrCache>
            </c:multiLvlStrRef>
          </c:cat>
          <c:val>
            <c:numRef>
              <c:f>'CC cible'!$G$22:$G$27</c:f>
              <c:numCache>
                <c:formatCode>0.0</c:formatCode>
                <c:ptCount val="4"/>
                <c:pt idx="0">
                  <c:v>37.016183344314477</c:v>
                </c:pt>
                <c:pt idx="1">
                  <c:v>34.261284549612249</c:v>
                </c:pt>
                <c:pt idx="2">
                  <c:v>45.059497975482685</c:v>
                </c:pt>
                <c:pt idx="3">
                  <c:v>39.267704450778339</c:v>
                </c:pt>
              </c:numCache>
            </c:numRef>
          </c:val>
        </c:ser>
        <c:ser>
          <c:idx val="4"/>
          <c:order val="4"/>
          <c:tx>
            <c:strRef>
              <c:f>'CC cible'!$H$21</c:f>
              <c:strCache>
                <c:ptCount val="1"/>
                <c:pt idx="0">
                  <c:v>Administration publique, enseignement, santé action sociale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'CC cible'!$B$22:$C$27</c:f>
              <c:multiLvlStrCache>
                <c:ptCount val="4"/>
                <c:lvl>
                  <c:pt idx="0">
                    <c:v>2014</c:v>
                  </c:pt>
                  <c:pt idx="1">
                    <c:v>1999</c:v>
                  </c:pt>
                  <c:pt idx="2">
                    <c:v>2014</c:v>
                  </c:pt>
                  <c:pt idx="3">
                    <c:v>1999</c:v>
                  </c:pt>
                </c:lvl>
                <c:lvl>
                  <c:pt idx="0">
                    <c:v>Grand Chambord</c:v>
                  </c:pt>
                  <c:pt idx="2">
                    <c:v>Beauce Val de Loire</c:v>
                  </c:pt>
                </c:lvl>
              </c:multiLvlStrCache>
            </c:multiLvlStrRef>
          </c:cat>
          <c:val>
            <c:numRef>
              <c:f>'CC cible'!$H$22:$H$27</c:f>
              <c:numCache>
                <c:formatCode>0.0</c:formatCode>
                <c:ptCount val="4"/>
                <c:pt idx="0">
                  <c:v>22.715815947538729</c:v>
                </c:pt>
                <c:pt idx="1">
                  <c:v>20.083515609465103</c:v>
                </c:pt>
                <c:pt idx="2">
                  <c:v>25.570272451400257</c:v>
                </c:pt>
                <c:pt idx="3">
                  <c:v>22.012716509537384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3400288"/>
        <c:axId val="813395976"/>
      </c:barChart>
      <c:catAx>
        <c:axId val="813400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395976"/>
        <c:crosses val="autoZero"/>
        <c:auto val="1"/>
        <c:lblAlgn val="ctr"/>
        <c:lblOffset val="100"/>
        <c:noMultiLvlLbl val="0"/>
      </c:catAx>
      <c:valAx>
        <c:axId val="813395976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0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0942644535705401E-2"/>
          <c:y val="0.83584841851979808"/>
          <c:w val="0.9"/>
          <c:h val="0.135746382487529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002555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 b="1"/>
      </a:pPr>
      <a:endParaRPr lang="fr-F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47191011235955E-2"/>
          <c:y val="2.2440389402599729E-2"/>
          <c:w val="0.95880149812734083"/>
          <c:h val="0.917718572190467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GRAPH!$S$18</c:f>
              <c:strCache>
                <c:ptCount val="1"/>
                <c:pt idx="0">
                  <c:v>Entente</c:v>
                </c:pt>
              </c:strCache>
            </c:strRef>
          </c:tx>
          <c:spPr>
            <a:solidFill>
              <a:srgbClr val="C0D0D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5.641026400299665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982912575935462E-2"/>
                      <c:h val="3.8409807246831705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1.8803421334332407E-3"/>
                  <c:y val="5.05224699679714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7606842668665157E-3"/>
                  <c:y val="7.57837049519579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760684266866446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8.7313116730605503E-3"/>
                  <c:y val="1.8509999184061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1282052800599341E-2"/>
                  <c:y val="2.52612349839850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7.5213685337328934E-3"/>
                  <c:y val="1.0104493993594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1.6879137615799362E-2"/>
                  <c:y val="1.2630672731865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0"/>
                  <c:y val="5.05224699679719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GRAPH!$R$19:$R$33</c:f>
              <c:strCache>
                <c:ptCount val="15"/>
                <c:pt idx="0">
                  <c:v>Transports, Logistique</c:v>
                </c:pt>
                <c:pt idx="1">
                  <c:v>Services de Proximité</c:v>
                </c:pt>
                <c:pt idx="2">
                  <c:v>Fabrication</c:v>
                </c:pt>
                <c:pt idx="3">
                  <c:v>Entretien, Réparation</c:v>
                </c:pt>
                <c:pt idx="4">
                  <c:v>Gestion</c:v>
                </c:pt>
                <c:pt idx="5">
                  <c:v>Bâtiment-Travaux Publics</c:v>
                </c:pt>
                <c:pt idx="6">
                  <c:v>Agriculture</c:v>
                </c:pt>
                <c:pt idx="7">
                  <c:v>Distribution</c:v>
                </c:pt>
                <c:pt idx="8">
                  <c:v>Santé, Action Sociale</c:v>
                </c:pt>
                <c:pt idx="9">
                  <c:v>Administration publique</c:v>
                </c:pt>
                <c:pt idx="10">
                  <c:v>Education, Formation</c:v>
                </c:pt>
                <c:pt idx="11">
                  <c:v>Commerce inter-entreprises</c:v>
                </c:pt>
                <c:pt idx="12">
                  <c:v>Conception, Recherche</c:v>
                </c:pt>
                <c:pt idx="13">
                  <c:v>Prestations Intellectuelles</c:v>
                </c:pt>
                <c:pt idx="14">
                  <c:v>Culture, Loisirs</c:v>
                </c:pt>
              </c:strCache>
            </c:strRef>
          </c:cat>
          <c:val>
            <c:numRef>
              <c:f>GRAPH!$S$19:$S$33</c:f>
              <c:numCache>
                <c:formatCode>#\ ##0.0</c:formatCode>
                <c:ptCount val="15"/>
                <c:pt idx="0">
                  <c:v>12.4</c:v>
                </c:pt>
                <c:pt idx="1">
                  <c:v>11.7</c:v>
                </c:pt>
                <c:pt idx="2">
                  <c:v>11</c:v>
                </c:pt>
                <c:pt idx="3">
                  <c:v>9.1</c:v>
                </c:pt>
                <c:pt idx="4">
                  <c:v>8.6</c:v>
                </c:pt>
                <c:pt idx="5">
                  <c:v>8.5</c:v>
                </c:pt>
                <c:pt idx="6">
                  <c:v>7</c:v>
                </c:pt>
                <c:pt idx="7">
                  <c:v>6.4</c:v>
                </c:pt>
                <c:pt idx="8">
                  <c:v>6</c:v>
                </c:pt>
                <c:pt idx="9">
                  <c:v>5.9</c:v>
                </c:pt>
                <c:pt idx="10">
                  <c:v>4</c:v>
                </c:pt>
                <c:pt idx="11">
                  <c:v>3.2</c:v>
                </c:pt>
                <c:pt idx="12">
                  <c:v>2.2999999999999998</c:v>
                </c:pt>
                <c:pt idx="13">
                  <c:v>2</c:v>
                </c:pt>
                <c:pt idx="14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95969304"/>
        <c:axId val="695977144"/>
        <c:extLst>
          <c:ext xmlns:c15="http://schemas.microsoft.com/office/drawing/2012/chart" uri="{02D57815-91ED-43cb-92C2-25804820EDAC}">
            <c15:filteredBarSeries>
              <c15:ser>
                <c:idx val="4"/>
                <c:order val="1"/>
                <c:tx>
                  <c:strRef>
                    <c:extLst>
                      <c:ext uri="{02D57815-91ED-43cb-92C2-25804820EDAC}">
                        <c15:formulaRef>
                          <c15:sqref>GRAPH!$T$18</c15:sqref>
                        </c15:formulaRef>
                      </c:ext>
                    </c:extLst>
                    <c:strCache>
                      <c:ptCount val="1"/>
                      <c:pt idx="0">
                        <c:v>Grand Chambord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GRAPH!$R$19:$R$33</c15:sqref>
                        </c15:formulaRef>
                      </c:ext>
                    </c:extLst>
                    <c:strCache>
                      <c:ptCount val="15"/>
                      <c:pt idx="0">
                        <c:v>Transports, Logistique</c:v>
                      </c:pt>
                      <c:pt idx="1">
                        <c:v>Services de Proximité</c:v>
                      </c:pt>
                      <c:pt idx="2">
                        <c:v>Fabrication</c:v>
                      </c:pt>
                      <c:pt idx="3">
                        <c:v>Entretien, Réparation</c:v>
                      </c:pt>
                      <c:pt idx="4">
                        <c:v>Gestion</c:v>
                      </c:pt>
                      <c:pt idx="5">
                        <c:v>Bâtiment-Travaux Publics</c:v>
                      </c:pt>
                      <c:pt idx="6">
                        <c:v>Agriculture</c:v>
                      </c:pt>
                      <c:pt idx="7">
                        <c:v>Distribution</c:v>
                      </c:pt>
                      <c:pt idx="8">
                        <c:v>Santé, Action Sociale</c:v>
                      </c:pt>
                      <c:pt idx="9">
                        <c:v>Administration publique</c:v>
                      </c:pt>
                      <c:pt idx="10">
                        <c:v>Education, Formation</c:v>
                      </c:pt>
                      <c:pt idx="11">
                        <c:v>Commerce inter-entreprises</c:v>
                      </c:pt>
                      <c:pt idx="12">
                        <c:v>Conception, Recherche</c:v>
                      </c:pt>
                      <c:pt idx="13">
                        <c:v>Prestations Intellectuelles</c:v>
                      </c:pt>
                      <c:pt idx="14">
                        <c:v>Culture, Loisirs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GRAPH!$T$19:$T$33</c15:sqref>
                        </c15:formulaRef>
                      </c:ext>
                    </c:extLst>
                    <c:numCache>
                      <c:formatCode>#\ ##0.0</c:formatCode>
                      <c:ptCount val="15"/>
                      <c:pt idx="0">
                        <c:v>9.7887846410338533</c:v>
                      </c:pt>
                      <c:pt idx="1">
                        <c:v>11.745732594006213</c:v>
                      </c:pt>
                      <c:pt idx="2">
                        <c:v>12.403505372524579</c:v>
                      </c:pt>
                      <c:pt idx="3">
                        <c:v>9.6626865503167245</c:v>
                      </c:pt>
                      <c:pt idx="4">
                        <c:v>8.6043667173293059</c:v>
                      </c:pt>
                      <c:pt idx="5">
                        <c:v>7.6160799353668072</c:v>
                      </c:pt>
                      <c:pt idx="6">
                        <c:v>5.9762532858841064</c:v>
                      </c:pt>
                      <c:pt idx="7">
                        <c:v>6.0448535509263799</c:v>
                      </c:pt>
                      <c:pt idx="8">
                        <c:v>6.973241357225163</c:v>
                      </c:pt>
                      <c:pt idx="9">
                        <c:v>7.0667131448692082</c:v>
                      </c:pt>
                      <c:pt idx="10">
                        <c:v>4.0377386604530319</c:v>
                      </c:pt>
                      <c:pt idx="11">
                        <c:v>3.9942853667894642</c:v>
                      </c:pt>
                      <c:pt idx="12">
                        <c:v>2.3001254981312895</c:v>
                      </c:pt>
                      <c:pt idx="13">
                        <c:v>1.973965465677975</c:v>
                      </c:pt>
                      <c:pt idx="14">
                        <c:v>1.8116678594662423</c:v>
                      </c:pt>
                    </c:numCache>
                  </c:numRef>
                </c:val>
              </c15:ser>
            </c15:filteredBarSeries>
          </c:ext>
        </c:extLst>
      </c:barChart>
      <c:lineChart>
        <c:grouping val="standard"/>
        <c:varyColors val="0"/>
        <c:ser>
          <c:idx val="6"/>
          <c:order val="3"/>
          <c:tx>
            <c:strRef>
              <c:f>GRAPH!$V$18</c:f>
              <c:strCache>
                <c:ptCount val="1"/>
                <c:pt idx="0">
                  <c:v>Loir-et-Cher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0085474134931581E-2"/>
                  <c:y val="-3.2839605479181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9487184802097709E-2"/>
                  <c:y val="-3.0313481980783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1965816268364762E-2"/>
                  <c:y val="-2.2735111485587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1282052800599341E-2"/>
                  <c:y val="-2.5261234983985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384615840179802E-2"/>
                  <c:y val="-3.0313481980783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5726500535231312E-2"/>
                  <c:y val="-3.7891852475978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384615840179795E-2"/>
                  <c:y val="-2.0208987987188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5726500535231312E-2"/>
                  <c:y val="-2.7787358482384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5726500535231243E-2"/>
                  <c:y val="-2.2735111485587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3.384615840179802E-2"/>
                  <c:y val="-2.2735111485587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316239493403256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3.0085474134931574E-2"/>
                  <c:y val="-2.7787358482384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GRAPH!$R$19:$R$33</c:f>
              <c:strCache>
                <c:ptCount val="15"/>
                <c:pt idx="0">
                  <c:v>Transports, Logistique</c:v>
                </c:pt>
                <c:pt idx="1">
                  <c:v>Services de Proximité</c:v>
                </c:pt>
                <c:pt idx="2">
                  <c:v>Fabrication</c:v>
                </c:pt>
                <c:pt idx="3">
                  <c:v>Entretien, Réparation</c:v>
                </c:pt>
                <c:pt idx="4">
                  <c:v>Gestion</c:v>
                </c:pt>
                <c:pt idx="5">
                  <c:v>Bâtiment-Travaux Publics</c:v>
                </c:pt>
                <c:pt idx="6">
                  <c:v>Agriculture</c:v>
                </c:pt>
                <c:pt idx="7">
                  <c:v>Distribution</c:v>
                </c:pt>
                <c:pt idx="8">
                  <c:v>Santé, Action Sociale</c:v>
                </c:pt>
                <c:pt idx="9">
                  <c:v>Administration publique</c:v>
                </c:pt>
                <c:pt idx="10">
                  <c:v>Education, Formation</c:v>
                </c:pt>
                <c:pt idx="11">
                  <c:v>Commerce inter-entreprises</c:v>
                </c:pt>
                <c:pt idx="12">
                  <c:v>Conception, Recherche</c:v>
                </c:pt>
                <c:pt idx="13">
                  <c:v>Prestations Intellectuelles</c:v>
                </c:pt>
                <c:pt idx="14">
                  <c:v>Culture, Loisirs</c:v>
                </c:pt>
              </c:strCache>
            </c:strRef>
          </c:cat>
          <c:val>
            <c:numRef>
              <c:f>GRAPH!$V$19:$V$33</c:f>
              <c:numCache>
                <c:formatCode>#\ ##0.0</c:formatCode>
                <c:ptCount val="15"/>
                <c:pt idx="0">
                  <c:v>8.5739964065884493</c:v>
                </c:pt>
                <c:pt idx="1">
                  <c:v>10.626616698360367</c:v>
                </c:pt>
                <c:pt idx="2">
                  <c:v>12.401340781523748</c:v>
                </c:pt>
                <c:pt idx="3">
                  <c:v>8.4483052726713694</c:v>
                </c:pt>
                <c:pt idx="4">
                  <c:v>11.35050954698124</c:v>
                </c:pt>
                <c:pt idx="5">
                  <c:v>6.9786899863825953</c:v>
                </c:pt>
                <c:pt idx="6">
                  <c:v>4.3346967265401384</c:v>
                </c:pt>
                <c:pt idx="7">
                  <c:v>7.581200140375242</c:v>
                </c:pt>
                <c:pt idx="8">
                  <c:v>8.9469514486348736</c:v>
                </c:pt>
                <c:pt idx="9">
                  <c:v>7.6229301927851241</c:v>
                </c:pt>
                <c:pt idx="10">
                  <c:v>4.3286600181418518</c:v>
                </c:pt>
                <c:pt idx="11">
                  <c:v>2.8565088326780566</c:v>
                </c:pt>
                <c:pt idx="12">
                  <c:v>1.981110475888219</c:v>
                </c:pt>
                <c:pt idx="13">
                  <c:v>2.3461099946387112</c:v>
                </c:pt>
                <c:pt idx="14">
                  <c:v>1.6223734778099093</c:v>
                </c:pt>
              </c:numCache>
            </c:numRef>
          </c:val>
          <c:smooth val="0"/>
        </c:ser>
        <c:ser>
          <c:idx val="2"/>
          <c:order val="5"/>
          <c:tx>
            <c:strRef>
              <c:f>GRAPH!$X$18</c:f>
              <c:strCache>
                <c:ptCount val="1"/>
                <c:pt idx="0">
                  <c:v>France métropolitaine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34925" cmpd="sng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GRAPH!$R$19:$R$33</c:f>
              <c:strCache>
                <c:ptCount val="15"/>
                <c:pt idx="0">
                  <c:v>Transports, Logistique</c:v>
                </c:pt>
                <c:pt idx="1">
                  <c:v>Services de Proximité</c:v>
                </c:pt>
                <c:pt idx="2">
                  <c:v>Fabrication</c:v>
                </c:pt>
                <c:pt idx="3">
                  <c:v>Entretien, Réparation</c:v>
                </c:pt>
                <c:pt idx="4">
                  <c:v>Gestion</c:v>
                </c:pt>
                <c:pt idx="5">
                  <c:v>Bâtiment-Travaux Publics</c:v>
                </c:pt>
                <c:pt idx="6">
                  <c:v>Agriculture</c:v>
                </c:pt>
                <c:pt idx="7">
                  <c:v>Distribution</c:v>
                </c:pt>
                <c:pt idx="8">
                  <c:v>Santé, Action Sociale</c:v>
                </c:pt>
                <c:pt idx="9">
                  <c:v>Administration publique</c:v>
                </c:pt>
                <c:pt idx="10">
                  <c:v>Education, Formation</c:v>
                </c:pt>
                <c:pt idx="11">
                  <c:v>Commerce inter-entreprises</c:v>
                </c:pt>
                <c:pt idx="12">
                  <c:v>Conception, Recherche</c:v>
                </c:pt>
                <c:pt idx="13">
                  <c:v>Prestations Intellectuelles</c:v>
                </c:pt>
                <c:pt idx="14">
                  <c:v>Culture, Loisirs</c:v>
                </c:pt>
              </c:strCache>
            </c:strRef>
          </c:cat>
          <c:val>
            <c:numRef>
              <c:f>GRAPH!$X$19:$X$33</c:f>
              <c:numCache>
                <c:formatCode>#\ ##0.0</c:formatCode>
                <c:ptCount val="15"/>
                <c:pt idx="0">
                  <c:v>7.9312188664451346</c:v>
                </c:pt>
                <c:pt idx="1">
                  <c:v>10.227849607537721</c:v>
                </c:pt>
                <c:pt idx="2">
                  <c:v>8.5676829249030515</c:v>
                </c:pt>
                <c:pt idx="3">
                  <c:v>7.2564968626971398</c:v>
                </c:pt>
                <c:pt idx="4">
                  <c:v>13.145954737722612</c:v>
                </c:pt>
                <c:pt idx="5">
                  <c:v>6.2378178809206455</c:v>
                </c:pt>
                <c:pt idx="6">
                  <c:v>2.6311774425113659</c:v>
                </c:pt>
                <c:pt idx="7">
                  <c:v>7.3962196037026455</c:v>
                </c:pt>
                <c:pt idx="8">
                  <c:v>9.6064887467490543</c:v>
                </c:pt>
                <c:pt idx="9">
                  <c:v>9.0036573286444455</c:v>
                </c:pt>
                <c:pt idx="10">
                  <c:v>4.9907926049608307</c:v>
                </c:pt>
                <c:pt idx="11">
                  <c:v>3.8167600749572066</c:v>
                </c:pt>
                <c:pt idx="12">
                  <c:v>2.8281631695864338</c:v>
                </c:pt>
                <c:pt idx="13">
                  <c:v>3.94788230805452</c:v>
                </c:pt>
                <c:pt idx="14">
                  <c:v>2.4118378406076726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5972440"/>
        <c:axId val="695977536"/>
        <c:extLst>
          <c:ext xmlns:c15="http://schemas.microsoft.com/office/drawing/2012/chart" uri="{02D57815-91ED-43cb-92C2-25804820EDAC}">
            <c15:filteredLineSeries>
              <c15:ser>
                <c:idx val="5"/>
                <c:order val="2"/>
                <c:tx>
                  <c:strRef>
                    <c:extLst>
                      <c:ext uri="{02D57815-91ED-43cb-92C2-25804820EDAC}">
                        <c15:formulaRef>
                          <c15:sqref>GRAPH!$U$18</c15:sqref>
                        </c15:formulaRef>
                      </c:ext>
                    </c:extLst>
                    <c:strCache>
                      <c:ptCount val="1"/>
                      <c:pt idx="0">
                        <c:v>Beauce Val de Loire</c:v>
                      </c:pt>
                    </c:strCache>
                  </c:strRef>
                </c:tx>
                <c:spPr>
                  <a:ln w="2540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10"/>
                    <c:layout>
                      <c:manualLayout>
                        <c:x val="5.6410264002995326E-3"/>
                        <c:y val="2.5261234983985042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</c:extLst>
                  </c:dLbl>
                  <c:dLbl>
                    <c:idx val="13"/>
                    <c:layout>
                      <c:manualLayout>
                        <c:x val="0"/>
                        <c:y val="1.0104493993594294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</c:extLst>
                  </c:dLbl>
                  <c:dLbl>
                    <c:idx val="14"/>
                    <c:layout>
                      <c:manualLayout>
                        <c:x val="1.8803421334332234E-3"/>
                        <c:y val="5.0522469967971013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1" i="0" u="none" strike="noStrike" kern="1200" baseline="0">
                          <a:solidFill>
                            <a:srgbClr val="00255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GRAPH!$R$19:$R$33</c15:sqref>
                        </c15:formulaRef>
                      </c:ext>
                    </c:extLst>
                    <c:strCache>
                      <c:ptCount val="15"/>
                      <c:pt idx="0">
                        <c:v>Transports, Logistique</c:v>
                      </c:pt>
                      <c:pt idx="1">
                        <c:v>Services de Proximité</c:v>
                      </c:pt>
                      <c:pt idx="2">
                        <c:v>Fabrication</c:v>
                      </c:pt>
                      <c:pt idx="3">
                        <c:v>Entretien, Réparation</c:v>
                      </c:pt>
                      <c:pt idx="4">
                        <c:v>Gestion</c:v>
                      </c:pt>
                      <c:pt idx="5">
                        <c:v>Bâtiment-Travaux Publics</c:v>
                      </c:pt>
                      <c:pt idx="6">
                        <c:v>Agriculture</c:v>
                      </c:pt>
                      <c:pt idx="7">
                        <c:v>Distribution</c:v>
                      </c:pt>
                      <c:pt idx="8">
                        <c:v>Santé, Action Sociale</c:v>
                      </c:pt>
                      <c:pt idx="9">
                        <c:v>Administration publique</c:v>
                      </c:pt>
                      <c:pt idx="10">
                        <c:v>Education, Formation</c:v>
                      </c:pt>
                      <c:pt idx="11">
                        <c:v>Commerce inter-entreprises</c:v>
                      </c:pt>
                      <c:pt idx="12">
                        <c:v>Conception, Recherche</c:v>
                      </c:pt>
                      <c:pt idx="13">
                        <c:v>Prestations Intellectuelles</c:v>
                      </c:pt>
                      <c:pt idx="14">
                        <c:v>Culture, Loisirs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GRAPH!$U$19:$U$33</c15:sqref>
                        </c15:formulaRef>
                      </c:ext>
                    </c:extLst>
                    <c:numCache>
                      <c:formatCode>#\ ##0.0</c:formatCode>
                      <c:ptCount val="15"/>
                      <c:pt idx="0">
                        <c:v>14.968432894965975</c:v>
                      </c:pt>
                      <c:pt idx="1">
                        <c:v>11.621821343196647</c:v>
                      </c:pt>
                      <c:pt idx="2">
                        <c:v>9.7100045406441673</c:v>
                      </c:pt>
                      <c:pt idx="3">
                        <c:v>8.6319357669351007</c:v>
                      </c:pt>
                      <c:pt idx="4">
                        <c:v>8.6772688457787481</c:v>
                      </c:pt>
                      <c:pt idx="5">
                        <c:v>9.3708564239132617</c:v>
                      </c:pt>
                      <c:pt idx="6">
                        <c:v>7.9734024521228903</c:v>
                      </c:pt>
                      <c:pt idx="7">
                        <c:v>6.72935578927191</c:v>
                      </c:pt>
                      <c:pt idx="8">
                        <c:v>5.1223795441931621</c:v>
                      </c:pt>
                      <c:pt idx="9">
                        <c:v>4.8684186300931644</c:v>
                      </c:pt>
                      <c:pt idx="10">
                        <c:v>3.8814123230788389</c:v>
                      </c:pt>
                      <c:pt idx="11">
                        <c:v>2.3890545483883563</c:v>
                      </c:pt>
                      <c:pt idx="12">
                        <c:v>2.2593251970485633</c:v>
                      </c:pt>
                      <c:pt idx="13">
                        <c:v>2.0653890092957394</c:v>
                      </c:pt>
                      <c:pt idx="14">
                        <c:v>1.7309426910736003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GRAPH!$W$18</c15:sqref>
                        </c15:formulaRef>
                      </c:ext>
                    </c:extLst>
                    <c:strCache>
                      <c:ptCount val="1"/>
                      <c:pt idx="0">
                        <c:v>Centre-Val de Loire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8"/>
                  <c:spPr>
                    <a:solidFill>
                      <a:srgbClr val="C00000"/>
                    </a:solidFill>
                    <a:ln w="9525">
                      <a:solidFill>
                        <a:srgbClr val="C00000"/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-3.3846158401798027E-2"/>
                        <c:y val="-2.0208987987188867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1"/>
                    <c:layout>
                      <c:manualLayout>
                        <c:x val="-1.6923079200899027E-2"/>
                        <c:y val="-5.0522469967972401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2"/>
                    <c:layout>
                      <c:manualLayout>
                        <c:x val="-3.76068426686645E-2"/>
                        <c:y val="-3.0313481980783208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3"/>
                    <c:layout>
                      <c:manualLayout>
                        <c:x val="-3.0085474134931574E-2"/>
                        <c:y val="-2.273511148558737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5"/>
                    <c:layout>
                      <c:manualLayout>
                        <c:x val="-3.384615840179802E-2"/>
                        <c:y val="-2.0208987987188776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6"/>
                    <c:layout>
                      <c:manualLayout>
                        <c:x val="-3.3846084372580167E-2"/>
                        <c:y val="-3.0313481980783069E-2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noAutofit/>
                      </a:bodyPr>
                      <a:lstStyle/>
                      <a:p>
                        <a:pPr>
                          <a:defRPr sz="900" b="1" i="0" u="none" strike="noStrike" kern="1200" baseline="0">
                            <a:solidFill>
                              <a:srgbClr val="C00000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fr-FR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layout>
                          <c:manualLayout>
                            <c:w val="3.6619589019394168E-2"/>
                            <c:h val="4.0380183575582609E-2"/>
                          </c:manualLayout>
                        </c15:layout>
                      </c:ext>
                    </c:extLst>
                  </c:dLbl>
                  <c:dLbl>
                    <c:idx val="7"/>
                    <c:layout>
                      <c:manualLayout>
                        <c:x val="-9.4017106671661858E-3"/>
                        <c:y val="0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8"/>
                    <c:layout>
                      <c:manualLayout>
                        <c:x val="-3.384615840179795E-2"/>
                        <c:y val="-3.2839605479181709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10"/>
                    <c:layout>
                      <c:manualLayout>
                        <c:x val="-3.0085474134931574E-2"/>
                        <c:y val="-3.0313481980783253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11"/>
                    <c:layout>
                      <c:manualLayout>
                        <c:x val="-7.5213685337328934E-3"/>
                        <c:y val="0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12"/>
                    <c:layout>
                      <c:manualLayout>
                        <c:x val="-3.7606842668664604E-2"/>
                        <c:y val="-2.526123498398597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14"/>
                    <c:layout>
                      <c:manualLayout>
                        <c:x val="-3.1965816268364797E-2"/>
                        <c:y val="-2.778735848238447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GRAPH!$R$19:$R$33</c15:sqref>
                        </c15:formulaRef>
                      </c:ext>
                    </c:extLst>
                    <c:strCache>
                      <c:ptCount val="15"/>
                      <c:pt idx="0">
                        <c:v>Transports, Logistique</c:v>
                      </c:pt>
                      <c:pt idx="1">
                        <c:v>Services de Proximité</c:v>
                      </c:pt>
                      <c:pt idx="2">
                        <c:v>Fabrication</c:v>
                      </c:pt>
                      <c:pt idx="3">
                        <c:v>Entretien, Réparation</c:v>
                      </c:pt>
                      <c:pt idx="4">
                        <c:v>Gestion</c:v>
                      </c:pt>
                      <c:pt idx="5">
                        <c:v>Bâtiment-Travaux Publics</c:v>
                      </c:pt>
                      <c:pt idx="6">
                        <c:v>Agriculture</c:v>
                      </c:pt>
                      <c:pt idx="7">
                        <c:v>Distribution</c:v>
                      </c:pt>
                      <c:pt idx="8">
                        <c:v>Santé, Action Sociale</c:v>
                      </c:pt>
                      <c:pt idx="9">
                        <c:v>Administration publique</c:v>
                      </c:pt>
                      <c:pt idx="10">
                        <c:v>Education, Formation</c:v>
                      </c:pt>
                      <c:pt idx="11">
                        <c:v>Commerce inter-entreprises</c:v>
                      </c:pt>
                      <c:pt idx="12">
                        <c:v>Conception, Recherche</c:v>
                      </c:pt>
                      <c:pt idx="13">
                        <c:v>Prestations Intellectuelles</c:v>
                      </c:pt>
                      <c:pt idx="14">
                        <c:v>Culture, Loisirs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GRAPH!$W$19:$W$33</c15:sqref>
                        </c15:formulaRef>
                      </c:ext>
                    </c:extLst>
                    <c:numCache>
                      <c:formatCode>#\ ##0.0</c:formatCode>
                      <c:ptCount val="15"/>
                      <c:pt idx="0">
                        <c:v>9.0292163618819945</c:v>
                      </c:pt>
                      <c:pt idx="1">
                        <c:v>9.8137587153367658</c:v>
                      </c:pt>
                      <c:pt idx="2">
                        <c:v>10.773607147615953</c:v>
                      </c:pt>
                      <c:pt idx="3">
                        <c:v>8.2313736749172897</c:v>
                      </c:pt>
                      <c:pt idx="4">
                        <c:v>11.950085811428671</c:v>
                      </c:pt>
                      <c:pt idx="5">
                        <c:v>6.686275177732262</c:v>
                      </c:pt>
                      <c:pt idx="6">
                        <c:v>3.4278484200381873</c:v>
                      </c:pt>
                      <c:pt idx="7">
                        <c:v>7.3945227551265287</c:v>
                      </c:pt>
                      <c:pt idx="8">
                        <c:v>9.116794098298211</c:v>
                      </c:pt>
                      <c:pt idx="9">
                        <c:v>8.9274911416045413</c:v>
                      </c:pt>
                      <c:pt idx="10">
                        <c:v>4.8244189733572336</c:v>
                      </c:pt>
                      <c:pt idx="11">
                        <c:v>3.2594630580309301</c:v>
                      </c:pt>
                      <c:pt idx="12">
                        <c:v>2.1764034241626016</c:v>
                      </c:pt>
                      <c:pt idx="13">
                        <c:v>2.6940832498210034</c:v>
                      </c:pt>
                      <c:pt idx="14">
                        <c:v>1.6946579906474053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695969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95977144"/>
        <c:crosses val="autoZero"/>
        <c:auto val="0"/>
        <c:lblAlgn val="ctr"/>
        <c:lblOffset val="100"/>
        <c:noMultiLvlLbl val="0"/>
      </c:catAx>
      <c:valAx>
        <c:axId val="695977144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695969304"/>
        <c:crosses val="autoZero"/>
        <c:crossBetween val="between"/>
      </c:valAx>
      <c:valAx>
        <c:axId val="695977536"/>
        <c:scaling>
          <c:orientation val="minMax"/>
          <c:max val="14"/>
        </c:scaling>
        <c:delete val="1"/>
        <c:axPos val="r"/>
        <c:numFmt formatCode="#\ ##0.0" sourceLinked="1"/>
        <c:majorTickMark val="out"/>
        <c:minorTickMark val="none"/>
        <c:tickLblPos val="nextTo"/>
        <c:crossAx val="695972440"/>
        <c:crosses val="max"/>
        <c:crossBetween val="between"/>
      </c:valAx>
      <c:catAx>
        <c:axId val="69597244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695977536"/>
        <c:crosses val="max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986898309024604"/>
          <c:y val="0.23558675467885543"/>
          <c:w val="0.18876839559612346"/>
          <c:h val="0.132187053097622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555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382791515230475E-2"/>
          <c:y val="6.2311017504584183E-2"/>
          <c:w val="0.90789791058659131"/>
          <c:h val="0.82654996943877812"/>
        </c:manualLayout>
      </c:layout>
      <c:lineChart>
        <c:grouping val="standard"/>
        <c:varyColors val="0"/>
        <c:ser>
          <c:idx val="0"/>
          <c:order val="0"/>
          <c:tx>
            <c:strRef>
              <c:f>CCfutur_evol_secteur!$A$11</c:f>
              <c:strCache>
                <c:ptCount val="1"/>
                <c:pt idx="0">
                  <c:v>Beauce Val de Loire</c:v>
                </c:pt>
              </c:strCache>
            </c:strRef>
          </c:tx>
          <c:spPr>
            <a:ln w="28575" cap="rnd">
              <a:solidFill>
                <a:srgbClr val="00255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-0.2064638628576605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CCfutur_evol_secteur!$B$10:$J$10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CCfutur_evol_secteur!$B$11:$J$11</c:f>
              <c:numCache>
                <c:formatCode>0.0</c:formatCode>
                <c:ptCount val="9"/>
                <c:pt idx="0" formatCode="General">
                  <c:v>100</c:v>
                </c:pt>
                <c:pt idx="1">
                  <c:v>95.7286432160804</c:v>
                </c:pt>
                <c:pt idx="2">
                  <c:v>92.713567839195974</c:v>
                </c:pt>
                <c:pt idx="3">
                  <c:v>96.482412060301513</c:v>
                </c:pt>
                <c:pt idx="4">
                  <c:v>96.733668341708537</c:v>
                </c:pt>
                <c:pt idx="5">
                  <c:v>101.00502512562814</c:v>
                </c:pt>
                <c:pt idx="6">
                  <c:v>93.969849246231149</c:v>
                </c:pt>
                <c:pt idx="7">
                  <c:v>93.718592964824126</c:v>
                </c:pt>
                <c:pt idx="8">
                  <c:v>122.36180904522612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CCfutur_evol_secteur!$A$12</c:f>
              <c:strCache>
                <c:ptCount val="1"/>
                <c:pt idx="0">
                  <c:v>Grand Chambord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10861466628744786"/>
                  <c:y val="-6.05563522325434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CCfutur_evol_secteur!$B$10:$J$10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CCfutur_evol_secteur!$B$12:$J$12</c:f>
              <c:numCache>
                <c:formatCode>0.0</c:formatCode>
                <c:ptCount val="9"/>
                <c:pt idx="0" formatCode="General">
                  <c:v>100</c:v>
                </c:pt>
                <c:pt idx="1">
                  <c:v>101.39925373134328</c:v>
                </c:pt>
                <c:pt idx="2">
                  <c:v>103.63805970149254</c:v>
                </c:pt>
                <c:pt idx="3">
                  <c:v>103.82462686567165</c:v>
                </c:pt>
                <c:pt idx="4">
                  <c:v>105.8768656716418</c:v>
                </c:pt>
                <c:pt idx="5">
                  <c:v>111.19402985074628</c:v>
                </c:pt>
                <c:pt idx="6">
                  <c:v>110.3544776119403</c:v>
                </c:pt>
                <c:pt idx="7">
                  <c:v>109.98134328358209</c:v>
                </c:pt>
                <c:pt idx="8">
                  <c:v>111.28731343283582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CCfutur_evol_secteur!$A$13</c:f>
              <c:strCache>
                <c:ptCount val="1"/>
                <c:pt idx="0">
                  <c:v>Loir-et-Cher</c:v>
                </c:pt>
              </c:strCache>
            </c:strRef>
          </c:tx>
          <c:spPr>
            <a:ln w="2540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7329351535847212E-4"/>
                  <c:y val="-0.119889078278210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CCfutur_evol_secteur!$B$10:$J$10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CCfutur_evol_secteur!$B$13:$J$13</c:f>
              <c:numCache>
                <c:formatCode>0.0</c:formatCode>
                <c:ptCount val="9"/>
                <c:pt idx="0" formatCode="General">
                  <c:v>100</c:v>
                </c:pt>
                <c:pt idx="1">
                  <c:v>93.636972538513064</c:v>
                </c:pt>
                <c:pt idx="2">
                  <c:v>93.467291806206745</c:v>
                </c:pt>
                <c:pt idx="3">
                  <c:v>93.547666889930781</c:v>
                </c:pt>
                <c:pt idx="4">
                  <c:v>92.48939495423086</c:v>
                </c:pt>
                <c:pt idx="5">
                  <c:v>90.886358562179055</c:v>
                </c:pt>
                <c:pt idx="6">
                  <c:v>89.158294262112079</c:v>
                </c:pt>
                <c:pt idx="7">
                  <c:v>87.992855548113411</c:v>
                </c:pt>
                <c:pt idx="8">
                  <c:v>87.20250055816031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13413616"/>
        <c:axId val="813411656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CCfutur_evol_secteur!$A$14</c15:sqref>
                        </c15:formulaRef>
                      </c:ext>
                    </c:extLst>
                    <c:strCache>
                      <c:ptCount val="1"/>
                      <c:pt idx="0">
                        <c:v>Centre-Val de Loire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delete val="1"/>
                    <c:extLst>
                      <c:ext uri="{CE6537A1-D6FC-4f65-9D91-7224C49458BB}"/>
                    </c:extLst>
                  </c:dLbl>
                  <c:dLbl>
                    <c:idx val="1"/>
                    <c:delete val="1"/>
                    <c:extLst>
                      <c:ext uri="{CE6537A1-D6FC-4f65-9D91-7224C49458BB}"/>
                    </c:extLst>
                  </c:dLbl>
                  <c:dLbl>
                    <c:idx val="2"/>
                    <c:delete val="1"/>
                    <c:extLst>
                      <c:ext uri="{CE6537A1-D6FC-4f65-9D91-7224C49458BB}"/>
                    </c:extLst>
                  </c:dLbl>
                  <c:dLbl>
                    <c:idx val="3"/>
                    <c:delete val="1"/>
                    <c:extLst>
                      <c:ext uri="{CE6537A1-D6FC-4f65-9D91-7224C49458BB}"/>
                    </c:extLst>
                  </c:dLbl>
                  <c:dLbl>
                    <c:idx val="4"/>
                    <c:delete val="1"/>
                    <c:extLst>
                      <c:ext uri="{CE6537A1-D6FC-4f65-9D91-7224C49458BB}"/>
                    </c:extLst>
                  </c:dLbl>
                  <c:dLbl>
                    <c:idx val="5"/>
                    <c:delete val="1"/>
                    <c:extLst>
                      <c:ext uri="{CE6537A1-D6FC-4f65-9D91-7224C49458BB}"/>
                    </c:extLst>
                  </c:dLbl>
                  <c:dLbl>
                    <c:idx val="6"/>
                    <c:delete val="1"/>
                    <c:extLst>
                      <c:ext uri="{CE6537A1-D6FC-4f65-9D91-7224C49458BB}"/>
                    </c:extLst>
                  </c:dLbl>
                  <c:dLbl>
                    <c:idx val="7"/>
                    <c:layout>
                      <c:manualLayout>
                        <c:x val="8.1415442322630028E-3"/>
                        <c:y val="-0.10770923413759338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rgbClr val="00255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CCfutur_evol_secteur!$B$10:$J$10</c15:sqref>
                        </c15:formulaRef>
                      </c:ext>
                    </c:extLst>
                    <c:strCache>
                      <c:ptCount val="9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CCfutur_evol_secteur!$B$14:$J$14</c15:sqref>
                        </c15:formulaRef>
                      </c:ext>
                    </c:extLst>
                    <c:numCache>
                      <c:formatCode>0.0</c:formatCode>
                      <c:ptCount val="9"/>
                      <c:pt idx="0" formatCode="General">
                        <c:v>100</c:v>
                      </c:pt>
                      <c:pt idx="1">
                        <c:v>93.529749449084278</c:v>
                      </c:pt>
                      <c:pt idx="2">
                        <c:v>90.711283124386583</c:v>
                      </c:pt>
                      <c:pt idx="3">
                        <c:v>90.042159713091735</c:v>
                      </c:pt>
                      <c:pt idx="4">
                        <c:v>89.248347252828651</c:v>
                      </c:pt>
                      <c:pt idx="5">
                        <c:v>87.798991376702901</c:v>
                      </c:pt>
                      <c:pt idx="6">
                        <c:v>86.32803096238959</c:v>
                      </c:pt>
                      <c:pt idx="7">
                        <c:v>85.305827669857962</c:v>
                      </c:pt>
                      <c:pt idx="8">
                        <c:v>84.407696153774936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CCfutur_evol_secteur!$A$15</c15:sqref>
                        </c15:formulaRef>
                      </c:ext>
                    </c:extLst>
                    <c:strCache>
                      <c:ptCount val="1"/>
                      <c:pt idx="0">
                        <c:v>Entente</c:v>
                      </c:pt>
                    </c:strCache>
                  </c:strRef>
                </c:tx>
                <c:spPr>
                  <a:ln w="28575" cap="rnd">
                    <a:solidFill>
                      <a:srgbClr val="00B050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2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3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4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5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6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8"/>
                    <c:layout>
                      <c:manualLayout>
                        <c:x val="-0.15351251422070536"/>
                        <c:y val="-0.16270427634490098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400" b="0" i="0" u="none" strike="noStrike" kern="1200" baseline="0">
                          <a:solidFill>
                            <a:srgbClr val="00255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CCfutur_evol_secteur!$B$10:$J$10</c15:sqref>
                        </c15:formulaRef>
                      </c:ext>
                    </c:extLst>
                    <c:strCache>
                      <c:ptCount val="9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CCfutur_evol_secteur!$B$15:$J$15</c15:sqref>
                        </c15:formulaRef>
                      </c:ext>
                    </c:extLst>
                    <c:numCache>
                      <c:formatCode>0.0</c:formatCode>
                      <c:ptCount val="9"/>
                      <c:pt idx="0" formatCode="General">
                        <c:v>100</c:v>
                      </c:pt>
                      <c:pt idx="1">
                        <c:v>99.863945578231295</c:v>
                      </c:pt>
                      <c:pt idx="2">
                        <c:v>100.68027210884354</c:v>
                      </c:pt>
                      <c:pt idx="3">
                        <c:v>101.83673469387755</c:v>
                      </c:pt>
                      <c:pt idx="4">
                        <c:v>103.40136054421768</c:v>
                      </c:pt>
                      <c:pt idx="5">
                        <c:v>108.43537414965986</c:v>
                      </c:pt>
                      <c:pt idx="6">
                        <c:v>105.91836734693878</c:v>
                      </c:pt>
                      <c:pt idx="7">
                        <c:v>105.578231292517</c:v>
                      </c:pt>
                      <c:pt idx="8">
                        <c:v>114.28571428571429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81341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11656"/>
        <c:crosses val="autoZero"/>
        <c:auto val="1"/>
        <c:lblAlgn val="ctr"/>
        <c:lblOffset val="100"/>
        <c:noMultiLvlLbl val="0"/>
      </c:catAx>
      <c:valAx>
        <c:axId val="813411656"/>
        <c:scaling>
          <c:orientation val="minMax"/>
          <c:max val="17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1361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rgbClr val="002555"/>
          </a:solidFill>
        </a:defRPr>
      </a:pPr>
      <a:endParaRPr lang="fr-FR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382791515230475E-2"/>
          <c:y val="6.2311017504584183E-2"/>
          <c:w val="0.90789791058659131"/>
          <c:h val="0.82654996943877812"/>
        </c:manualLayout>
      </c:layout>
      <c:lineChart>
        <c:grouping val="standard"/>
        <c:varyColors val="0"/>
        <c:ser>
          <c:idx val="0"/>
          <c:order val="0"/>
          <c:tx>
            <c:strRef>
              <c:f>CCfutur_evol_secteur!$A$29</c:f>
              <c:strCache>
                <c:ptCount val="1"/>
                <c:pt idx="0">
                  <c:v>Beauce Val de Loire</c:v>
                </c:pt>
              </c:strCache>
            </c:strRef>
          </c:tx>
          <c:spPr>
            <a:ln w="28575" cap="rnd">
              <a:solidFill>
                <a:srgbClr val="00255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CCfutur_evol_secteur!$B$28:$J$28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CCfutur_evol_secteur!$B$29:$J$29</c:f>
              <c:numCache>
                <c:formatCode>0.0</c:formatCode>
                <c:ptCount val="9"/>
                <c:pt idx="0" formatCode="General">
                  <c:v>100</c:v>
                </c:pt>
                <c:pt idx="1">
                  <c:v>90.957446808510639</c:v>
                </c:pt>
                <c:pt idx="2">
                  <c:v>92.287234042553195</c:v>
                </c:pt>
                <c:pt idx="3">
                  <c:v>106.38297872340425</c:v>
                </c:pt>
                <c:pt idx="4">
                  <c:v>110.1063829787234</c:v>
                </c:pt>
                <c:pt idx="5">
                  <c:v>97.606382978723403</c:v>
                </c:pt>
                <c:pt idx="6">
                  <c:v>89.627659574468083</c:v>
                </c:pt>
                <c:pt idx="7">
                  <c:v>100.79787234042553</c:v>
                </c:pt>
                <c:pt idx="8">
                  <c:v>98.670212765957444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CCfutur_evol_secteur!$A$30</c:f>
              <c:strCache>
                <c:ptCount val="1"/>
                <c:pt idx="0">
                  <c:v>Grand Chambord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603419929995189E-4"/>
                  <c:y val="4.148297386359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CCfutur_evol_secteur!$B$28:$J$28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CCfutur_evol_secteur!$B$30:$J$30</c:f>
              <c:numCache>
                <c:formatCode>0.0</c:formatCode>
                <c:ptCount val="9"/>
                <c:pt idx="0" formatCode="General">
                  <c:v>100</c:v>
                </c:pt>
                <c:pt idx="1">
                  <c:v>96.236559139784944</c:v>
                </c:pt>
                <c:pt idx="2">
                  <c:v>95.430107526881727</c:v>
                </c:pt>
                <c:pt idx="3">
                  <c:v>91.935483870967744</c:v>
                </c:pt>
                <c:pt idx="4">
                  <c:v>90.053763440860209</c:v>
                </c:pt>
                <c:pt idx="5">
                  <c:v>94.623655913978496</c:v>
                </c:pt>
                <c:pt idx="6">
                  <c:v>78.494623655913983</c:v>
                </c:pt>
                <c:pt idx="7">
                  <c:v>72.849462365591393</c:v>
                </c:pt>
                <c:pt idx="8">
                  <c:v>69.086021505376351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CCfutur_evol_secteur!$A$31</c:f>
              <c:strCache>
                <c:ptCount val="1"/>
                <c:pt idx="0">
                  <c:v>Loir-et-Cher</c:v>
                </c:pt>
              </c:strCache>
            </c:strRef>
          </c:tx>
          <c:spPr>
            <a:ln w="2540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0452288467989422E-3"/>
                  <c:y val="-3.53749886688192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CCfutur_evol_secteur!$B$28:$J$28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CCfutur_evol_secteur!$B$31:$J$31</c:f>
              <c:numCache>
                <c:formatCode>0.0</c:formatCode>
                <c:ptCount val="9"/>
                <c:pt idx="0" formatCode="General">
                  <c:v>100</c:v>
                </c:pt>
                <c:pt idx="1">
                  <c:v>94.803017602682317</c:v>
                </c:pt>
                <c:pt idx="2">
                  <c:v>93.27026703388816</c:v>
                </c:pt>
                <c:pt idx="3">
                  <c:v>91.569871871632145</c:v>
                </c:pt>
                <c:pt idx="4">
                  <c:v>89.127050652616447</c:v>
                </c:pt>
                <c:pt idx="5">
                  <c:v>85.355047299724589</c:v>
                </c:pt>
                <c:pt idx="6">
                  <c:v>80.002394922763742</c:v>
                </c:pt>
                <c:pt idx="7">
                  <c:v>76.23039156987187</c:v>
                </c:pt>
                <c:pt idx="8">
                  <c:v>74.661717159621602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13419496"/>
        <c:axId val="813417144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CCfutur_evol_secteur!$A$32</c15:sqref>
                        </c15:formulaRef>
                      </c:ext>
                    </c:extLst>
                    <c:strCache>
                      <c:ptCount val="1"/>
                      <c:pt idx="0">
                        <c:v>Centre-Val de Loire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delete val="1"/>
                    <c:extLst>
                      <c:ext uri="{CE6537A1-D6FC-4f65-9D91-7224C49458BB}"/>
                    </c:extLst>
                  </c:dLbl>
                  <c:dLbl>
                    <c:idx val="1"/>
                    <c:delete val="1"/>
                    <c:extLst>
                      <c:ext uri="{CE6537A1-D6FC-4f65-9D91-7224C49458BB}"/>
                    </c:extLst>
                  </c:dLbl>
                  <c:dLbl>
                    <c:idx val="2"/>
                    <c:delete val="1"/>
                    <c:extLst>
                      <c:ext uri="{CE6537A1-D6FC-4f65-9D91-7224C49458BB}"/>
                    </c:extLst>
                  </c:dLbl>
                  <c:dLbl>
                    <c:idx val="3"/>
                    <c:delete val="1"/>
                    <c:extLst>
                      <c:ext uri="{CE6537A1-D6FC-4f65-9D91-7224C49458BB}"/>
                    </c:extLst>
                  </c:dLbl>
                  <c:dLbl>
                    <c:idx val="4"/>
                    <c:delete val="1"/>
                    <c:extLst>
                      <c:ext uri="{CE6537A1-D6FC-4f65-9D91-7224C49458BB}"/>
                    </c:extLst>
                  </c:dLbl>
                  <c:dLbl>
                    <c:idx val="5"/>
                    <c:delete val="1"/>
                    <c:extLst>
                      <c:ext uri="{CE6537A1-D6FC-4f65-9D91-7224C49458BB}"/>
                    </c:extLst>
                  </c:dLbl>
                  <c:dLbl>
                    <c:idx val="6"/>
                    <c:delete val="1"/>
                    <c:extLst>
                      <c:ext uri="{CE6537A1-D6FC-4f65-9D91-7224C49458BB}"/>
                    </c:extLst>
                  </c:dLbl>
                  <c:dLbl>
                    <c:idx val="7"/>
                    <c:layout>
                      <c:manualLayout>
                        <c:x val="8.1415442322630028E-3"/>
                        <c:y val="-2.8228777628228556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rgbClr val="00255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CCfutur_evol_secteur!$B$28:$J$28</c15:sqref>
                        </c15:formulaRef>
                      </c:ext>
                    </c:extLst>
                    <c:strCache>
                      <c:ptCount val="9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CCfutur_evol_secteur!$B$32:$J$32</c15:sqref>
                        </c15:formulaRef>
                      </c:ext>
                    </c:extLst>
                    <c:numCache>
                      <c:formatCode>0.0</c:formatCode>
                      <c:ptCount val="9"/>
                      <c:pt idx="0" formatCode="General">
                        <c:v>100</c:v>
                      </c:pt>
                      <c:pt idx="1">
                        <c:v>96.073431114771751</c:v>
                      </c:pt>
                      <c:pt idx="2">
                        <c:v>95.560236956315137</c:v>
                      </c:pt>
                      <c:pt idx="3">
                        <c:v>95.053378528209834</c:v>
                      </c:pt>
                      <c:pt idx="4">
                        <c:v>92.99743402920771</c:v>
                      </c:pt>
                      <c:pt idx="5">
                        <c:v>89.606234358665702</c:v>
                      </c:pt>
                      <c:pt idx="6">
                        <c:v>86.199195362245376</c:v>
                      </c:pt>
                      <c:pt idx="7">
                        <c:v>82.301137263598065</c:v>
                      </c:pt>
                      <c:pt idx="8">
                        <c:v>80.764722653403865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CCfutur_evol_secteur!$A$33</c15:sqref>
                        </c15:formulaRef>
                      </c:ext>
                    </c:extLst>
                    <c:strCache>
                      <c:ptCount val="1"/>
                      <c:pt idx="0">
                        <c:v>Entente</c:v>
                      </c:pt>
                    </c:strCache>
                  </c:strRef>
                </c:tx>
                <c:spPr>
                  <a:ln w="28575" cap="rnd">
                    <a:solidFill>
                      <a:srgbClr val="00B050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2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3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4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5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6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8"/>
                    <c:layout>
                      <c:manualLayout>
                        <c:x val="-0.16964735083441693"/>
                        <c:y val="-0.24076194902266709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400" b="0" i="0" u="none" strike="noStrike" kern="1200" baseline="0">
                          <a:solidFill>
                            <a:srgbClr val="00255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CCfutur_evol_secteur!$B$28:$J$28</c15:sqref>
                        </c15:formulaRef>
                      </c:ext>
                    </c:extLst>
                    <c:strCache>
                      <c:ptCount val="9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CCfutur_evol_secteur!$B$33:$J$33</c15:sqref>
                        </c15:formulaRef>
                      </c:ext>
                    </c:extLst>
                    <c:numCache>
                      <c:formatCode>0.0</c:formatCode>
                      <c:ptCount val="9"/>
                      <c:pt idx="0" formatCode="General">
                        <c:v>100</c:v>
                      </c:pt>
                      <c:pt idx="1">
                        <c:v>93.582887700534755</c:v>
                      </c:pt>
                      <c:pt idx="2">
                        <c:v>93.850267379679138</c:v>
                      </c:pt>
                      <c:pt idx="3">
                        <c:v>99.19786096256685</c:v>
                      </c:pt>
                      <c:pt idx="4">
                        <c:v>100.1336898395722</c:v>
                      </c:pt>
                      <c:pt idx="5">
                        <c:v>96.122994652406419</c:v>
                      </c:pt>
                      <c:pt idx="6">
                        <c:v>84.090909090909093</c:v>
                      </c:pt>
                      <c:pt idx="7">
                        <c:v>86.898395721925127</c:v>
                      </c:pt>
                      <c:pt idx="8">
                        <c:v>83.957219251336895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813419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17144"/>
        <c:crosses val="autoZero"/>
        <c:auto val="1"/>
        <c:lblAlgn val="ctr"/>
        <c:lblOffset val="100"/>
        <c:noMultiLvlLbl val="0"/>
      </c:catAx>
      <c:valAx>
        <c:axId val="813417144"/>
        <c:scaling>
          <c:orientation val="minMax"/>
          <c:max val="17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194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rgbClr val="002555"/>
          </a:solidFill>
        </a:defRPr>
      </a:pPr>
      <a:endParaRPr lang="fr-FR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382791515230475E-2"/>
          <c:y val="6.2311017504584183E-2"/>
          <c:w val="0.90789791058659131"/>
          <c:h val="0.82654996943877812"/>
        </c:manualLayout>
      </c:layout>
      <c:lineChart>
        <c:grouping val="standard"/>
        <c:varyColors val="0"/>
        <c:ser>
          <c:idx val="0"/>
          <c:order val="0"/>
          <c:tx>
            <c:strRef>
              <c:f>CCfutur_evol_secteur!$A$47</c:f>
              <c:strCache>
                <c:ptCount val="1"/>
                <c:pt idx="0">
                  <c:v>Beauce Val de Loire</c:v>
                </c:pt>
              </c:strCache>
            </c:strRef>
          </c:tx>
          <c:spPr>
            <a:ln w="28575" cap="rnd">
              <a:solidFill>
                <a:srgbClr val="00255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7329351535847212E-4"/>
                  <c:y val="-5.07733452692088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CCfutur_evol_secteur!$B$46:$J$46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CCfutur_evol_secteur!$B$47:$J$47</c:f>
              <c:numCache>
                <c:formatCode>0.0</c:formatCode>
                <c:ptCount val="9"/>
                <c:pt idx="0" formatCode="General">
                  <c:v>100</c:v>
                </c:pt>
                <c:pt idx="1">
                  <c:v>97.256857855361602</c:v>
                </c:pt>
                <c:pt idx="2">
                  <c:v>88.279301745635905</c:v>
                </c:pt>
                <c:pt idx="3">
                  <c:v>90.773067331670816</c:v>
                </c:pt>
                <c:pt idx="4">
                  <c:v>88.029925187032418</c:v>
                </c:pt>
                <c:pt idx="5">
                  <c:v>93.765586034912715</c:v>
                </c:pt>
                <c:pt idx="6">
                  <c:v>92.269326683291766</c:v>
                </c:pt>
                <c:pt idx="7">
                  <c:v>89.02743142144638</c:v>
                </c:pt>
                <c:pt idx="8">
                  <c:v>83.54114713216957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CCfutur_evol_secteur!$A$48</c:f>
              <c:strCache>
                <c:ptCount val="1"/>
                <c:pt idx="0">
                  <c:v>Grand Chambord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9.4034414106940814E-3"/>
                  <c:y val="-3.98835737657687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CCfutur_evol_secteur!$B$46:$J$46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CCfutur_evol_secteur!$B$48:$J$48</c:f>
              <c:numCache>
                <c:formatCode>0.0</c:formatCode>
                <c:ptCount val="9"/>
                <c:pt idx="0" formatCode="General">
                  <c:v>100</c:v>
                </c:pt>
                <c:pt idx="1">
                  <c:v>95.622119815668199</c:v>
                </c:pt>
                <c:pt idx="2">
                  <c:v>94.930875576036868</c:v>
                </c:pt>
                <c:pt idx="3">
                  <c:v>76.26728110599079</c:v>
                </c:pt>
                <c:pt idx="4">
                  <c:v>70.276497695852541</c:v>
                </c:pt>
                <c:pt idx="5">
                  <c:v>67.511520737327189</c:v>
                </c:pt>
                <c:pt idx="6">
                  <c:v>63.133640552995395</c:v>
                </c:pt>
                <c:pt idx="7">
                  <c:v>60.829493087557601</c:v>
                </c:pt>
                <c:pt idx="8">
                  <c:v>61.751152073732719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CCfutur_evol_secteur!$A$49</c:f>
              <c:strCache>
                <c:ptCount val="1"/>
                <c:pt idx="0">
                  <c:v>Loir-et-Cher</c:v>
                </c:pt>
              </c:strCache>
            </c:strRef>
          </c:tx>
          <c:spPr>
            <a:ln w="2540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7329351535847212E-4"/>
                  <c:y val="-0.137891517296729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CCfutur_evol_secteur!$B$46:$J$46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CCfutur_evol_secteur!$B$49:$J$49</c:f>
              <c:numCache>
                <c:formatCode>0.0</c:formatCode>
                <c:ptCount val="9"/>
                <c:pt idx="0" formatCode="General">
                  <c:v>100</c:v>
                </c:pt>
                <c:pt idx="1">
                  <c:v>97.876586573002314</c:v>
                </c:pt>
                <c:pt idx="2">
                  <c:v>97.581224554961281</c:v>
                </c:pt>
                <c:pt idx="3">
                  <c:v>96.288017881376234</c:v>
                </c:pt>
                <c:pt idx="4">
                  <c:v>94.451983715175217</c:v>
                </c:pt>
                <c:pt idx="5">
                  <c:v>93.669673505228701</c:v>
                </c:pt>
                <c:pt idx="6">
                  <c:v>92.432346132354112</c:v>
                </c:pt>
                <c:pt idx="7">
                  <c:v>91.115191187036004</c:v>
                </c:pt>
                <c:pt idx="8">
                  <c:v>91.881535882493807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13416752"/>
        <c:axId val="813414792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CCfutur_evol_secteur!$A$50</c15:sqref>
                        </c15:formulaRef>
                      </c:ext>
                    </c:extLst>
                    <c:strCache>
                      <c:ptCount val="1"/>
                      <c:pt idx="0">
                        <c:v>Centre-Val de Loire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delete val="1"/>
                    <c:extLst>
                      <c:ext uri="{CE6537A1-D6FC-4f65-9D91-7224C49458BB}"/>
                    </c:extLst>
                  </c:dLbl>
                  <c:dLbl>
                    <c:idx val="1"/>
                    <c:delete val="1"/>
                    <c:extLst>
                      <c:ext uri="{CE6537A1-D6FC-4f65-9D91-7224C49458BB}"/>
                    </c:extLst>
                  </c:dLbl>
                  <c:dLbl>
                    <c:idx val="2"/>
                    <c:delete val="1"/>
                    <c:extLst>
                      <c:ext uri="{CE6537A1-D6FC-4f65-9D91-7224C49458BB}"/>
                    </c:extLst>
                  </c:dLbl>
                  <c:dLbl>
                    <c:idx val="3"/>
                    <c:delete val="1"/>
                    <c:extLst>
                      <c:ext uri="{CE6537A1-D6FC-4f65-9D91-7224C49458BB}"/>
                    </c:extLst>
                  </c:dLbl>
                  <c:dLbl>
                    <c:idx val="4"/>
                    <c:delete val="1"/>
                    <c:extLst>
                      <c:ext uri="{CE6537A1-D6FC-4f65-9D91-7224C49458BB}"/>
                    </c:extLst>
                  </c:dLbl>
                  <c:dLbl>
                    <c:idx val="5"/>
                    <c:delete val="1"/>
                    <c:extLst>
                      <c:ext uri="{CE6537A1-D6FC-4f65-9D91-7224C49458BB}"/>
                    </c:extLst>
                  </c:dLbl>
                  <c:dLbl>
                    <c:idx val="6"/>
                    <c:delete val="1"/>
                    <c:extLst>
                      <c:ext uri="{CE6537A1-D6FC-4f65-9D91-7224C49458BB}"/>
                    </c:extLst>
                  </c:dLbl>
                  <c:dLbl>
                    <c:idx val="7"/>
                    <c:layout>
                      <c:manualLayout>
                        <c:x val="1.7374775137454893E-2"/>
                        <c:y val="5.0289532227525196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rgbClr val="00255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CCfutur_evol_secteur!$B$46:$J$46</c15:sqref>
                        </c15:formulaRef>
                      </c:ext>
                    </c:extLst>
                    <c:strCache>
                      <c:ptCount val="9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CCfutur_evol_secteur!$B$50:$J$50</c15:sqref>
                        </c15:formulaRef>
                      </c:ext>
                    </c:extLst>
                    <c:numCache>
                      <c:formatCode>0.0</c:formatCode>
                      <c:ptCount val="9"/>
                      <c:pt idx="0" formatCode="General">
                        <c:v>100</c:v>
                      </c:pt>
                      <c:pt idx="1">
                        <c:v>97.58464927016837</c:v>
                      </c:pt>
                      <c:pt idx="2">
                        <c:v>99.029379923097025</c:v>
                      </c:pt>
                      <c:pt idx="3">
                        <c:v>98.013028707955357</c:v>
                      </c:pt>
                      <c:pt idx="4">
                        <c:v>97.275730764923281</c:v>
                      </c:pt>
                      <c:pt idx="5">
                        <c:v>96.291111359988051</c:v>
                      </c:pt>
                      <c:pt idx="6">
                        <c:v>95.589278381304368</c:v>
                      </c:pt>
                      <c:pt idx="7">
                        <c:v>96.244446933213879</c:v>
                      </c:pt>
                      <c:pt idx="8">
                        <c:v>96.735356702878263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CCfutur_evol_secteur!$A$51</c15:sqref>
                        </c15:formulaRef>
                      </c:ext>
                    </c:extLst>
                    <c:strCache>
                      <c:ptCount val="1"/>
                      <c:pt idx="0">
                        <c:v>Entente</c:v>
                      </c:pt>
                    </c:strCache>
                  </c:strRef>
                </c:tx>
                <c:spPr>
                  <a:ln w="28575" cap="rnd">
                    <a:solidFill>
                      <a:srgbClr val="00B050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2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3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4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5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6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8"/>
                    <c:layout>
                      <c:manualLayout>
                        <c:x val="-5.8248957148274556E-2"/>
                        <c:y val="-4.1081448631147148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400" b="0" i="0" u="none" strike="noStrike" kern="1200" baseline="0">
                          <a:solidFill>
                            <a:srgbClr val="00255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CCfutur_evol_secteur!$B$46:$J$46</c15:sqref>
                        </c15:formulaRef>
                      </c:ext>
                    </c:extLst>
                    <c:strCache>
                      <c:ptCount val="9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CCfutur_evol_secteur!$B$51:$J$51</c15:sqref>
                        </c15:formulaRef>
                      </c:ext>
                    </c:extLst>
                    <c:numCache>
                      <c:formatCode>0.0</c:formatCode>
                      <c:ptCount val="9"/>
                      <c:pt idx="0" formatCode="General">
                        <c:v>100</c:v>
                      </c:pt>
                      <c:pt idx="1">
                        <c:v>96.407185628742511</c:v>
                      </c:pt>
                      <c:pt idx="2">
                        <c:v>91.736526946107787</c:v>
                      </c:pt>
                      <c:pt idx="3">
                        <c:v>83.23353293413173</c:v>
                      </c:pt>
                      <c:pt idx="4">
                        <c:v>78.802395209580837</c:v>
                      </c:pt>
                      <c:pt idx="5">
                        <c:v>80.119760479041915</c:v>
                      </c:pt>
                      <c:pt idx="6">
                        <c:v>77.125748502994014</c:v>
                      </c:pt>
                      <c:pt idx="7">
                        <c:v>74.371257485029943</c:v>
                      </c:pt>
                      <c:pt idx="8">
                        <c:v>72.215568862275447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81341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14792"/>
        <c:crosses val="autoZero"/>
        <c:auto val="1"/>
        <c:lblAlgn val="ctr"/>
        <c:lblOffset val="100"/>
        <c:noMultiLvlLbl val="0"/>
      </c:catAx>
      <c:valAx>
        <c:axId val="813414792"/>
        <c:scaling>
          <c:orientation val="minMax"/>
          <c:max val="17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1675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2930555555555562"/>
          <c:y val="0.13107126197874866"/>
          <c:w val="0.61116183162684867"/>
          <c:h val="0.36216035917381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555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rgbClr val="002555"/>
          </a:solidFill>
        </a:defRPr>
      </a:pPr>
      <a:endParaRPr lang="fr-FR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382791515230475E-2"/>
          <c:y val="6.2311017504584183E-2"/>
          <c:w val="0.90789791058659131"/>
          <c:h val="0.82654996943877812"/>
        </c:manualLayout>
      </c:layout>
      <c:lineChart>
        <c:grouping val="standard"/>
        <c:varyColors val="0"/>
        <c:ser>
          <c:idx val="0"/>
          <c:order val="0"/>
          <c:tx>
            <c:strRef>
              <c:f>CCfutur_evol_secteur!$A$65</c:f>
              <c:strCache>
                <c:ptCount val="1"/>
                <c:pt idx="0">
                  <c:v>Beauce Val de Loire</c:v>
                </c:pt>
              </c:strCache>
            </c:strRef>
          </c:tx>
          <c:spPr>
            <a:ln w="28575" cap="rnd">
              <a:solidFill>
                <a:srgbClr val="00255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7329351535847212E-4"/>
                  <c:y val="-3.4438688014048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CCfutur_evol_secteur!$B$64:$J$64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CCfutur_evol_secteur!$B$65:$J$65</c:f>
              <c:numCache>
                <c:formatCode>0.0</c:formatCode>
                <c:ptCount val="9"/>
                <c:pt idx="0" formatCode="General">
                  <c:v>100</c:v>
                </c:pt>
                <c:pt idx="1">
                  <c:v>101.06870229007633</c:v>
                </c:pt>
                <c:pt idx="2">
                  <c:v>97.55725190839695</c:v>
                </c:pt>
                <c:pt idx="3">
                  <c:v>95.343511450381683</c:v>
                </c:pt>
                <c:pt idx="4">
                  <c:v>93.511450381679396</c:v>
                </c:pt>
                <c:pt idx="5">
                  <c:v>94.580152671755727</c:v>
                </c:pt>
                <c:pt idx="6">
                  <c:v>93.969465648854964</c:v>
                </c:pt>
                <c:pt idx="7">
                  <c:v>93.74045801526718</c:v>
                </c:pt>
                <c:pt idx="8">
                  <c:v>98.320610687022906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CCfutur_evol_secteur!$A$66</c:f>
              <c:strCache>
                <c:ptCount val="1"/>
                <c:pt idx="0">
                  <c:v>Grand Chambord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CCfutur_evol_secteur!$B$64:$J$64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CCfutur_evol_secteur!$B$66:$J$66</c:f>
              <c:numCache>
                <c:formatCode>0.0</c:formatCode>
                <c:ptCount val="9"/>
                <c:pt idx="0" formatCode="General">
                  <c:v>100</c:v>
                </c:pt>
                <c:pt idx="1">
                  <c:v>99.786780383795303</c:v>
                </c:pt>
                <c:pt idx="2">
                  <c:v>103.1272210376688</c:v>
                </c:pt>
                <c:pt idx="3">
                  <c:v>102.27434257285003</c:v>
                </c:pt>
                <c:pt idx="4">
                  <c:v>106.60980810234541</c:v>
                </c:pt>
                <c:pt idx="5">
                  <c:v>109.52380952380952</c:v>
                </c:pt>
                <c:pt idx="6">
                  <c:v>116.84434968017058</c:v>
                </c:pt>
                <c:pt idx="7">
                  <c:v>167.80383795309169</c:v>
                </c:pt>
                <c:pt idx="8">
                  <c:v>169.36744847192608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CCfutur_evol_secteur!$A$67</c:f>
              <c:strCache>
                <c:ptCount val="1"/>
                <c:pt idx="0">
                  <c:v>Loir-et-Cher</c:v>
                </c:pt>
              </c:strCache>
            </c:strRef>
          </c:tx>
          <c:spPr>
            <a:ln w="2540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5289154342055366E-4"/>
                  <c:y val="-0.1106670885381295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CCfutur_evol_secteur!$B$64:$J$64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strCache>
            </c:strRef>
          </c:cat>
          <c:val>
            <c:numRef>
              <c:f>CCfutur_evol_secteur!$B$67:$J$67</c:f>
              <c:numCache>
                <c:formatCode>0.0</c:formatCode>
                <c:ptCount val="9"/>
                <c:pt idx="0" formatCode="General">
                  <c:v>100</c:v>
                </c:pt>
                <c:pt idx="1">
                  <c:v>100.87002652519894</c:v>
                </c:pt>
                <c:pt idx="2">
                  <c:v>103.06366047745358</c:v>
                </c:pt>
                <c:pt idx="3">
                  <c:v>104.45358090185677</c:v>
                </c:pt>
                <c:pt idx="4">
                  <c:v>101.61538461538461</c:v>
                </c:pt>
                <c:pt idx="5">
                  <c:v>100.35278514588859</c:v>
                </c:pt>
                <c:pt idx="6">
                  <c:v>101.36074270557029</c:v>
                </c:pt>
                <c:pt idx="7">
                  <c:v>104.24668435013263</c:v>
                </c:pt>
                <c:pt idx="8">
                  <c:v>106.71618037135279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13418712"/>
        <c:axId val="813410872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CCfutur_evol_secteur!$A$68</c15:sqref>
                        </c15:formulaRef>
                      </c:ext>
                    </c:extLst>
                    <c:strCache>
                      <c:ptCount val="1"/>
                      <c:pt idx="0">
                        <c:v>Centre-Val de Loire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delete val="1"/>
                    <c:extLst>
                      <c:ext uri="{CE6537A1-D6FC-4f65-9D91-7224C49458BB}"/>
                    </c:extLst>
                  </c:dLbl>
                  <c:dLbl>
                    <c:idx val="1"/>
                    <c:delete val="1"/>
                    <c:extLst>
                      <c:ext uri="{CE6537A1-D6FC-4f65-9D91-7224C49458BB}"/>
                    </c:extLst>
                  </c:dLbl>
                  <c:dLbl>
                    <c:idx val="2"/>
                    <c:delete val="1"/>
                    <c:extLst>
                      <c:ext uri="{CE6537A1-D6FC-4f65-9D91-7224C49458BB}"/>
                    </c:extLst>
                  </c:dLbl>
                  <c:dLbl>
                    <c:idx val="3"/>
                    <c:delete val="1"/>
                    <c:extLst>
                      <c:ext uri="{CE6537A1-D6FC-4f65-9D91-7224C49458BB}"/>
                    </c:extLst>
                  </c:dLbl>
                  <c:dLbl>
                    <c:idx val="4"/>
                    <c:delete val="1"/>
                    <c:extLst>
                      <c:ext uri="{CE6537A1-D6FC-4f65-9D91-7224C49458BB}"/>
                    </c:extLst>
                  </c:dLbl>
                  <c:dLbl>
                    <c:idx val="5"/>
                    <c:delete val="1"/>
                    <c:extLst>
                      <c:ext uri="{CE6537A1-D6FC-4f65-9D91-7224C49458BB}"/>
                    </c:extLst>
                  </c:dLbl>
                  <c:dLbl>
                    <c:idx val="6"/>
                    <c:delete val="1"/>
                    <c:extLst>
                      <c:ext uri="{CE6537A1-D6FC-4f65-9D91-7224C49458BB}"/>
                    </c:extLst>
                  </c:dLbl>
                  <c:dLbl>
                    <c:idx val="7"/>
                    <c:layout>
                      <c:manualLayout>
                        <c:x val="-1.9649122372722809E-3"/>
                        <c:y val="-5.305765727321964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rgbClr val="00255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CCfutur_evol_secteur!$B$64:$J$64</c15:sqref>
                        </c15:formulaRef>
                      </c:ext>
                    </c:extLst>
                    <c:strCache>
                      <c:ptCount val="9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CCfutur_evol_secteur!$B$68:$J$68</c15:sqref>
                        </c15:formulaRef>
                      </c:ext>
                    </c:extLst>
                    <c:numCache>
                      <c:formatCode>0.0</c:formatCode>
                      <c:ptCount val="9"/>
                      <c:pt idx="0" formatCode="General">
                        <c:v>100</c:v>
                      </c:pt>
                      <c:pt idx="1">
                        <c:v>98.849439101562012</c:v>
                      </c:pt>
                      <c:pt idx="2">
                        <c:v>100.69315041082528</c:v>
                      </c:pt>
                      <c:pt idx="3">
                        <c:v>101.28124960918447</c:v>
                      </c:pt>
                      <c:pt idx="4">
                        <c:v>100.36642863395906</c:v>
                      </c:pt>
                      <c:pt idx="5">
                        <c:v>100.4730431085154</c:v>
                      </c:pt>
                      <c:pt idx="6">
                        <c:v>100.13287727767286</c:v>
                      </c:pt>
                      <c:pt idx="7">
                        <c:v>102.06569452608146</c:v>
                      </c:pt>
                      <c:pt idx="8">
                        <c:v>104.31772989332299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CCfutur_evol_secteur!$A$69</c15:sqref>
                        </c15:formulaRef>
                      </c:ext>
                    </c:extLst>
                    <c:strCache>
                      <c:ptCount val="1"/>
                      <c:pt idx="0">
                        <c:v>Entente</c:v>
                      </c:pt>
                    </c:strCache>
                  </c:strRef>
                </c:tx>
                <c:spPr>
                  <a:ln w="28575" cap="rnd">
                    <a:solidFill>
                      <a:srgbClr val="00B050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2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3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4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5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6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dLbl>
                    <c:idx val="8"/>
                    <c:layout>
                      <c:manualLayout>
                        <c:x val="-1.5050246492226015E-2"/>
                        <c:y val="-0.106420077651788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400" b="0" i="0" u="none" strike="noStrike" kern="1200" baseline="0">
                          <a:solidFill>
                            <a:srgbClr val="00255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CCfutur_evol_secteur!$B$64:$J$64</c15:sqref>
                        </c15:formulaRef>
                      </c:ext>
                    </c:extLst>
                    <c:strCache>
                      <c:ptCount val="9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CCfutur_evol_secteur!$B$69:$J$69</c15:sqref>
                        </c15:formulaRef>
                      </c:ext>
                    </c:extLst>
                    <c:numCache>
                      <c:formatCode>0.0</c:formatCode>
                      <c:ptCount val="9"/>
                      <c:pt idx="0" formatCode="General">
                        <c:v>100</c:v>
                      </c:pt>
                      <c:pt idx="1">
                        <c:v>100.40485829959515</c:v>
                      </c:pt>
                      <c:pt idx="2">
                        <c:v>100.44166359955834</c:v>
                      </c:pt>
                      <c:pt idx="3">
                        <c:v>98.932646301067351</c:v>
                      </c:pt>
                      <c:pt idx="4">
                        <c:v>100.29444239970556</c:v>
                      </c:pt>
                      <c:pt idx="5">
                        <c:v>102.31873389768127</c:v>
                      </c:pt>
                      <c:pt idx="6">
                        <c:v>105.81523739418476</c:v>
                      </c:pt>
                      <c:pt idx="7">
                        <c:v>132.09422156790578</c:v>
                      </c:pt>
                      <c:pt idx="8">
                        <c:v>135.11225616488775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813418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10872"/>
        <c:crosses val="autoZero"/>
        <c:auto val="1"/>
        <c:lblAlgn val="ctr"/>
        <c:lblOffset val="100"/>
        <c:noMultiLvlLbl val="0"/>
      </c:catAx>
      <c:valAx>
        <c:axId val="813410872"/>
        <c:scaling>
          <c:orientation val="minMax"/>
          <c:max val="17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1341871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rgbClr val="002555"/>
          </a:solidFill>
        </a:defRPr>
      </a:pPr>
      <a:endParaRPr lang="fr-FR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07111799122722"/>
          <c:y val="4.7614178595773687E-2"/>
          <c:w val="0.74615257784300704"/>
          <c:h val="0.82786707566462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Etablissement!$C$4</c:f>
              <c:strCache>
                <c:ptCount val="1"/>
                <c:pt idx="0">
                  <c:v>Grand Chambord</c:v>
                </c:pt>
              </c:strCache>
            </c:strRef>
          </c:tx>
          <c:spPr>
            <a:solidFill>
              <a:srgbClr val="C0D0D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2.2954915211639546E-3"/>
                  <c:y val="4.32856169052488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4570155001564023E-3"/>
                  <c:y val="-4.32856169052488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4885218304269634E-4"/>
                  <c:y val="-1.9839011899613978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55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Etablissement!$E$3:$I$3</c:f>
              <c:strCache>
                <c:ptCount val="5"/>
                <c:pt idx="0">
                  <c:v>0 salarié</c:v>
                </c:pt>
                <c:pt idx="1">
                  <c:v>1 à 9 salarié(s)</c:v>
                </c:pt>
                <c:pt idx="2">
                  <c:v>10 à 19 salariés</c:v>
                </c:pt>
                <c:pt idx="3">
                  <c:v>20 à 49 salariés</c:v>
                </c:pt>
                <c:pt idx="4">
                  <c:v>50 salariés ou plus</c:v>
                </c:pt>
              </c:strCache>
            </c:strRef>
          </c:cat>
          <c:val>
            <c:numRef>
              <c:f>Etablissement!$E$4:$I$4</c:f>
              <c:numCache>
                <c:formatCode>General</c:formatCode>
                <c:ptCount val="5"/>
                <c:pt idx="0">
                  <c:v>1008</c:v>
                </c:pt>
                <c:pt idx="1">
                  <c:v>350</c:v>
                </c:pt>
                <c:pt idx="2">
                  <c:v>34</c:v>
                </c:pt>
                <c:pt idx="3">
                  <c:v>27</c:v>
                </c:pt>
                <c:pt idx="4">
                  <c:v>15</c:v>
                </c:pt>
              </c:numCache>
            </c:numRef>
          </c:val>
        </c:ser>
        <c:ser>
          <c:idx val="1"/>
          <c:order val="1"/>
          <c:tx>
            <c:strRef>
              <c:f>Etablissement!$C$5</c:f>
              <c:strCache>
                <c:ptCount val="1"/>
                <c:pt idx="0">
                  <c:v>Beauce Val de Loire</c:v>
                </c:pt>
              </c:strCache>
            </c:strRef>
          </c:tx>
          <c:spPr>
            <a:solidFill>
              <a:srgbClr val="002555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4.647987109735741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8189983408283974E-4"/>
                  <c:y val="-4.32856169052492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solidFill>
                        <a:srgbClr val="002555"/>
                      </a:solidFill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Etablissement!$E$3:$I$3</c:f>
              <c:strCache>
                <c:ptCount val="5"/>
                <c:pt idx="0">
                  <c:v>0 salarié</c:v>
                </c:pt>
                <c:pt idx="1">
                  <c:v>1 à 9 salarié(s)</c:v>
                </c:pt>
                <c:pt idx="2">
                  <c:v>10 à 19 salariés</c:v>
                </c:pt>
                <c:pt idx="3">
                  <c:v>20 à 49 salariés</c:v>
                </c:pt>
                <c:pt idx="4">
                  <c:v>50 salariés ou plus</c:v>
                </c:pt>
              </c:strCache>
            </c:strRef>
          </c:cat>
          <c:val>
            <c:numRef>
              <c:f>Etablissement!$E$5:$I$5</c:f>
              <c:numCache>
                <c:formatCode>General</c:formatCode>
                <c:ptCount val="5"/>
                <c:pt idx="0">
                  <c:v>1199</c:v>
                </c:pt>
                <c:pt idx="1">
                  <c:v>377</c:v>
                </c:pt>
                <c:pt idx="2">
                  <c:v>32</c:v>
                </c:pt>
                <c:pt idx="3">
                  <c:v>29</c:v>
                </c:pt>
                <c:pt idx="4">
                  <c:v>13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96019480"/>
        <c:axId val="696019872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Etablissement!$C$6</c15:sqref>
                        </c15:formulaRef>
                      </c:ext>
                    </c:extLst>
                    <c:strCache>
                      <c:ptCount val="1"/>
                      <c:pt idx="0">
                        <c:v>Loir-et-Cher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0" i="0" u="none" strike="noStrike" kern="1200" baseline="0">
                          <a:solidFill>
                            <a:srgbClr val="00255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Etablissement!$E$3:$I$3</c15:sqref>
                        </c15:formulaRef>
                      </c:ext>
                    </c:extLst>
                    <c:strCache>
                      <c:ptCount val="5"/>
                      <c:pt idx="0">
                        <c:v>0 salarié</c:v>
                      </c:pt>
                      <c:pt idx="1">
                        <c:v>1 à 9 salarié(s)</c:v>
                      </c:pt>
                      <c:pt idx="2">
                        <c:v>10 à 19 salariés</c:v>
                      </c:pt>
                      <c:pt idx="3">
                        <c:v>20 à 49 salariés</c:v>
                      </c:pt>
                      <c:pt idx="4">
                        <c:v>50 salariés ou plus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Etablissement!$E$6:$I$6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18778</c:v>
                      </c:pt>
                      <c:pt idx="1">
                        <c:v>7469</c:v>
                      </c:pt>
                      <c:pt idx="2">
                        <c:v>876</c:v>
                      </c:pt>
                      <c:pt idx="3">
                        <c:v>589</c:v>
                      </c:pt>
                      <c:pt idx="4">
                        <c:v>361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Etablissement!$C$7</c15:sqref>
                        </c15:formulaRef>
                      </c:ext>
                    </c:extLst>
                    <c:strCache>
                      <c:ptCount val="1"/>
                      <c:pt idx="0">
                        <c:v>Centre-Val de Loire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0" i="0" u="none" strike="noStrike" kern="1200" baseline="0">
                          <a:solidFill>
                            <a:srgbClr val="00255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Etablissement!$E$3:$I$3</c15:sqref>
                        </c15:formulaRef>
                      </c:ext>
                    </c:extLst>
                    <c:strCache>
                      <c:ptCount val="5"/>
                      <c:pt idx="0">
                        <c:v>0 salarié</c:v>
                      </c:pt>
                      <c:pt idx="1">
                        <c:v>1 à 9 salarié(s)</c:v>
                      </c:pt>
                      <c:pt idx="2">
                        <c:v>10 à 19 salariés</c:v>
                      </c:pt>
                      <c:pt idx="3">
                        <c:v>20 à 49 salariés</c:v>
                      </c:pt>
                      <c:pt idx="4">
                        <c:v>50 salariés ou plus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Etablissement!$E$7:$I$7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147669</c:v>
                      </c:pt>
                      <c:pt idx="1">
                        <c:v>54585</c:v>
                      </c:pt>
                      <c:pt idx="2">
                        <c:v>6971</c:v>
                      </c:pt>
                      <c:pt idx="3">
                        <c:v>4574</c:v>
                      </c:pt>
                      <c:pt idx="4">
                        <c:v>2830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Etablissement!$C$8</c15:sqref>
                        </c15:formulaRef>
                      </c:ext>
                    </c:extLst>
                    <c:strCache>
                      <c:ptCount val="1"/>
                      <c:pt idx="0">
                        <c:v>Entente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0" i="0" u="none" strike="noStrike" kern="1200" baseline="0">
                          <a:solidFill>
                            <a:srgbClr val="00255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Etablissement!$E$3:$I$3</c15:sqref>
                        </c15:formulaRef>
                      </c:ext>
                    </c:extLst>
                    <c:strCache>
                      <c:ptCount val="5"/>
                      <c:pt idx="0">
                        <c:v>0 salarié</c:v>
                      </c:pt>
                      <c:pt idx="1">
                        <c:v>1 à 9 salarié(s)</c:v>
                      </c:pt>
                      <c:pt idx="2">
                        <c:v>10 à 19 salariés</c:v>
                      </c:pt>
                      <c:pt idx="3">
                        <c:v>20 à 49 salariés</c:v>
                      </c:pt>
                      <c:pt idx="4">
                        <c:v>50 salariés ou plus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Etablissement!$E$8:$I$8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2207</c:v>
                      </c:pt>
                      <c:pt idx="1">
                        <c:v>727</c:v>
                      </c:pt>
                      <c:pt idx="2">
                        <c:v>66</c:v>
                      </c:pt>
                      <c:pt idx="3">
                        <c:v>56</c:v>
                      </c:pt>
                      <c:pt idx="4">
                        <c:v>28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696019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6019872"/>
        <c:crosses val="autoZero"/>
        <c:auto val="1"/>
        <c:lblAlgn val="ctr"/>
        <c:lblOffset val="100"/>
        <c:noMultiLvlLbl val="0"/>
      </c:catAx>
      <c:valAx>
        <c:axId val="696019872"/>
        <c:scaling>
          <c:orientation val="minMax"/>
          <c:max val="120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6019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8211940530793729"/>
          <c:y val="0.19572085889570554"/>
          <c:w val="0.26948318278520506"/>
          <c:h val="0.160307397183362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555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solidFill>
            <a:srgbClr val="002555"/>
          </a:solidFill>
        </a:defRPr>
      </a:pPr>
      <a:endParaRPr lang="fr-F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D0D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2555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C0D0D0"/>
              </a:solidFill>
              <a:ln>
                <a:solidFill>
                  <a:srgbClr val="002555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002555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'Tx de création'!$D$4:$D$9</c:f>
              <c:strCache>
                <c:ptCount val="6"/>
                <c:pt idx="0">
                  <c:v>Centre-Val de Loire</c:v>
                </c:pt>
                <c:pt idx="1">
                  <c:v>Loir-et-Cher</c:v>
                </c:pt>
                <c:pt idx="2">
                  <c:v>Beauce Val de Loire</c:v>
                </c:pt>
                <c:pt idx="3">
                  <c:v>France métropolitaine</c:v>
                </c:pt>
                <c:pt idx="4">
                  <c:v>Entente</c:v>
                </c:pt>
                <c:pt idx="5">
                  <c:v>Grand Chambord</c:v>
                </c:pt>
              </c:strCache>
            </c:strRef>
          </c:cat>
          <c:val>
            <c:numRef>
              <c:f>'Tx de création'!$G$4:$G$9</c:f>
              <c:numCache>
                <c:formatCode>0.0</c:formatCode>
                <c:ptCount val="6"/>
                <c:pt idx="0">
                  <c:v>11.641172311845233</c:v>
                </c:pt>
                <c:pt idx="1">
                  <c:v>11.654063671601957</c:v>
                </c:pt>
                <c:pt idx="2">
                  <c:v>12.48527679623086</c:v>
                </c:pt>
                <c:pt idx="3">
                  <c:v>12.502815617882742</c:v>
                </c:pt>
                <c:pt idx="4">
                  <c:v>13.14083677077195</c:v>
                </c:pt>
                <c:pt idx="5">
                  <c:v>13.797169811320757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overlap val="-27"/>
        <c:axId val="696020656"/>
        <c:axId val="695961464"/>
      </c:barChart>
      <c:catAx>
        <c:axId val="696020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5961464"/>
        <c:crosses val="autoZero"/>
        <c:auto val="1"/>
        <c:lblAlgn val="ctr"/>
        <c:lblOffset val="100"/>
        <c:noMultiLvlLbl val="0"/>
      </c:catAx>
      <c:valAx>
        <c:axId val="695961464"/>
        <c:scaling>
          <c:orientation val="minMax"/>
          <c:max val="16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6960206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1979011816265469E-2"/>
          <c:y val="5.303029086359716E-2"/>
          <c:w val="0.93843078266947733"/>
          <c:h val="0.7296666093858154"/>
        </c:manualLayout>
      </c:layout>
      <c:lineChart>
        <c:grouping val="standard"/>
        <c:varyColors val="0"/>
        <c:ser>
          <c:idx val="0"/>
          <c:order val="0"/>
          <c:tx>
            <c:strRef>
              <c:f>'Recap_EPCI_NAR4 (exploitation)'!$R$56</c:f>
              <c:strCache>
                <c:ptCount val="1"/>
                <c:pt idx="0">
                  <c:v>Artisans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'Recap_EPCI_NAR4 (exploitation)'!$Q$57:$Q$60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'Recap_EPCI_NAR4 (exploitation)'!$R$57:$R$60</c:f>
              <c:numCache>
                <c:formatCode>0.0</c:formatCode>
                <c:ptCount val="4"/>
                <c:pt idx="0" formatCode="General">
                  <c:v>100</c:v>
                </c:pt>
                <c:pt idx="1">
                  <c:v>93.162393162393158</c:v>
                </c:pt>
                <c:pt idx="2">
                  <c:v>90.598290598290603</c:v>
                </c:pt>
                <c:pt idx="3">
                  <c:v>88.888888888888886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'Recap_EPCI_NAR4 (exploitation)'!$S$56</c:f>
              <c:strCache>
                <c:ptCount val="1"/>
                <c:pt idx="0">
                  <c:v>Total salariés privés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004372711703418"/>
                  <c:y val="1.3497332919104177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'Recap_EPCI_NAR4 (exploitation)'!$Q$57:$Q$60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'Recap_EPCI_NAR4 (exploitation)'!$S$57:$S$60</c:f>
              <c:numCache>
                <c:formatCode>0.0</c:formatCode>
                <c:ptCount val="4"/>
                <c:pt idx="0" formatCode="General">
                  <c:v>100</c:v>
                </c:pt>
                <c:pt idx="1">
                  <c:v>99.010760152724743</c:v>
                </c:pt>
                <c:pt idx="2">
                  <c:v>111.28080527594585</c:v>
                </c:pt>
                <c:pt idx="3">
                  <c:v>114.23116973273169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5965776"/>
        <c:axId val="695964208"/>
      </c:lineChart>
      <c:catAx>
        <c:axId val="695965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5964208"/>
        <c:crosses val="autoZero"/>
        <c:auto val="1"/>
        <c:lblAlgn val="ctr"/>
        <c:lblOffset val="100"/>
        <c:noMultiLvlLbl val="0"/>
      </c:catAx>
      <c:valAx>
        <c:axId val="695964208"/>
        <c:scaling>
          <c:orientation val="minMax"/>
          <c:min val="8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695965776"/>
        <c:crosses val="autoZero"/>
        <c:crossBetween val="between"/>
        <c:majorUnit val="20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2389667888591169"/>
          <c:y val="0.87729843628701354"/>
          <c:w val="0.67680072905521671"/>
          <c:h val="9.4923662711175139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457699880640252E-2"/>
          <c:y val="6.023275627162257E-2"/>
          <c:w val="0.87124934018079059"/>
          <c:h val="0.7525895342460083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D0D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555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2555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Feuil1!$C$5:$C$9</c:f>
              <c:strCache>
                <c:ptCount val="5"/>
                <c:pt idx="0">
                  <c:v>Grand Chambord</c:v>
                </c:pt>
                <c:pt idx="1">
                  <c:v>Beauce Val de Loire</c:v>
                </c:pt>
                <c:pt idx="2">
                  <c:v>Loir-et-Cher</c:v>
                </c:pt>
                <c:pt idx="3">
                  <c:v>Centre-Val de Loire</c:v>
                </c:pt>
                <c:pt idx="4">
                  <c:v>France métropolitaine</c:v>
                </c:pt>
              </c:strCache>
            </c:strRef>
          </c:cat>
          <c:val>
            <c:numRef>
              <c:f>Feuil1!$E$5:$E$9</c:f>
              <c:numCache>
                <c:formatCode>0</c:formatCode>
                <c:ptCount val="5"/>
                <c:pt idx="0">
                  <c:v>54.63</c:v>
                </c:pt>
                <c:pt idx="1">
                  <c:v>61.25</c:v>
                </c:pt>
                <c:pt idx="2">
                  <c:v>83.81</c:v>
                </c:pt>
                <c:pt idx="3">
                  <c:v>82.71</c:v>
                </c:pt>
                <c:pt idx="4">
                  <c:v>85.3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695960288"/>
        <c:axId val="695963032"/>
      </c:barChart>
      <c:catAx>
        <c:axId val="695960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5963032"/>
        <c:crosses val="autoZero"/>
        <c:auto val="1"/>
        <c:lblAlgn val="ctr"/>
        <c:lblOffset val="100"/>
        <c:noMultiLvlLbl val="0"/>
      </c:catAx>
      <c:valAx>
        <c:axId val="695963032"/>
        <c:scaling>
          <c:orientation val="minMax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6959602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002555"/>
          </a:solidFill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569444444444446"/>
          <c:y val="0.16883039068738923"/>
          <c:w val="0.52638888888888891"/>
          <c:h val="0.8938679245283018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C0"/>
              </a:solidFill>
              <a:ln w="19050">
                <a:solidFill>
                  <a:sysClr val="window" lastClr="FFFFFF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DB46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80B1D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B807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8DD3C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FFFFB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4767410323709537"/>
                  <c:y val="0.1080589808349428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382344706911636"/>
                  <c:y val="3.753554845496654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055555555555555"/>
                      <c:h val="0.2853550507750367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0.13860706474190726"/>
                  <c:y val="0.1995060586457056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'Croisé Dyn + graphe'!$A$46:$A$51</c:f>
              <c:strCache>
                <c:ptCount val="6"/>
                <c:pt idx="0">
                  <c:v>Mer</c:v>
                </c:pt>
                <c:pt idx="1">
                  <c:v>Beaugency</c:v>
                </c:pt>
                <c:pt idx="2">
                  <c:v>Blois</c:v>
                </c:pt>
                <c:pt idx="3">
                  <c:v>Bracieux</c:v>
                </c:pt>
                <c:pt idx="4">
                  <c:v>Romorantin-Lanthenay</c:v>
                </c:pt>
                <c:pt idx="5">
                  <c:v>Vendôme</c:v>
                </c:pt>
              </c:strCache>
            </c:strRef>
          </c:cat>
          <c:val>
            <c:numRef>
              <c:f>'Croisé Dyn + graphe'!$C$46:$C$51</c:f>
              <c:numCache>
                <c:formatCode>0.0%</c:formatCode>
                <c:ptCount val="6"/>
                <c:pt idx="0">
                  <c:v>0.33723624832296623</c:v>
                </c:pt>
                <c:pt idx="1">
                  <c:v>0.18504695694596901</c:v>
                </c:pt>
                <c:pt idx="2">
                  <c:v>0.14355409196243443</c:v>
                </c:pt>
                <c:pt idx="3">
                  <c:v>0.19775582388096108</c:v>
                </c:pt>
                <c:pt idx="4">
                  <c:v>1.2830833028418099E-2</c:v>
                </c:pt>
                <c:pt idx="5">
                  <c:v>0.12357604585925112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</a:defRPr>
      </a:pPr>
      <a:endParaRPr lang="fr-F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381805402618558E-2"/>
          <c:y val="5.0925925925925923E-2"/>
          <c:w val="0.95523638919476284"/>
          <c:h val="0.7228623505395158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Evol_Demo_TdVL!$A$10</c:f>
              <c:strCache>
                <c:ptCount val="1"/>
                <c:pt idx="0">
                  <c:v>Beauce Val de Loire</c:v>
                </c:pt>
              </c:strCache>
            </c:strRef>
          </c:tx>
          <c:spPr>
            <a:solidFill>
              <a:srgbClr val="C0D0D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4.086763453112135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0180403913883522E-2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6.1024657774277607E-3"/>
                  <c:y val="1.3888888888888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4927732557800541E-16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6.1068702290077827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Evol_Demo_TdVL!$B$8:$K$8</c:f>
              <c:strCache>
                <c:ptCount val="8"/>
                <c:pt idx="0">
                  <c:v>1962</c:v>
                </c:pt>
                <c:pt idx="1">
                  <c:v>1968</c:v>
                </c:pt>
                <c:pt idx="2">
                  <c:v>1975</c:v>
                </c:pt>
                <c:pt idx="3">
                  <c:v>1982</c:v>
                </c:pt>
                <c:pt idx="4">
                  <c:v>1990</c:v>
                </c:pt>
                <c:pt idx="5">
                  <c:v>1999</c:v>
                </c:pt>
                <c:pt idx="6">
                  <c:v>2010</c:v>
                </c:pt>
                <c:pt idx="7">
                  <c:v>2015</c:v>
                </c:pt>
              </c:strCache>
            </c:strRef>
          </c:cat>
          <c:val>
            <c:numRef>
              <c:f>Evol_Demo_TdVL!$B$10:$K$10</c:f>
              <c:numCache>
                <c:formatCode>#,##0</c:formatCode>
                <c:ptCount val="8"/>
                <c:pt idx="0">
                  <c:v>15635</c:v>
                </c:pt>
                <c:pt idx="1">
                  <c:v>16784</c:v>
                </c:pt>
                <c:pt idx="2">
                  <c:v>16494</c:v>
                </c:pt>
                <c:pt idx="3">
                  <c:v>17007</c:v>
                </c:pt>
                <c:pt idx="4">
                  <c:v>17418</c:v>
                </c:pt>
                <c:pt idx="5">
                  <c:v>17706</c:v>
                </c:pt>
                <c:pt idx="6">
                  <c:v>19551</c:v>
                </c:pt>
                <c:pt idx="7">
                  <c:v>19911</c:v>
                </c:pt>
              </c:numCache>
            </c:numRef>
          </c:val>
        </c:ser>
        <c:ser>
          <c:idx val="0"/>
          <c:order val="1"/>
          <c:tx>
            <c:strRef>
              <c:f>Evol_Demo_TdVL!$A$9</c:f>
              <c:strCache>
                <c:ptCount val="1"/>
                <c:pt idx="0">
                  <c:v>Grand Chambord</c:v>
                </c:pt>
              </c:strCache>
            </c:strRef>
          </c:tx>
          <c:spPr>
            <a:solidFill>
              <a:srgbClr val="002555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6.1068702290076335E-3"/>
                  <c:y val="4.62962962962958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213740458015267E-2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0712468193383478E-3"/>
                  <c:y val="1.3888888888888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0378458461079792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6.1068702290076335E-3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Evol_Demo_TdVL!$B$8:$K$8</c:f>
              <c:strCache>
                <c:ptCount val="8"/>
                <c:pt idx="0">
                  <c:v>1962</c:v>
                </c:pt>
                <c:pt idx="1">
                  <c:v>1968</c:v>
                </c:pt>
                <c:pt idx="2">
                  <c:v>1975</c:v>
                </c:pt>
                <c:pt idx="3">
                  <c:v>1982</c:v>
                </c:pt>
                <c:pt idx="4">
                  <c:v>1990</c:v>
                </c:pt>
                <c:pt idx="5">
                  <c:v>1999</c:v>
                </c:pt>
                <c:pt idx="6">
                  <c:v>2010</c:v>
                </c:pt>
                <c:pt idx="7">
                  <c:v>2015</c:v>
                </c:pt>
              </c:strCache>
            </c:strRef>
          </c:cat>
          <c:val>
            <c:numRef>
              <c:f>Evol_Demo_TdVL!$B$9:$K$9</c:f>
              <c:numCache>
                <c:formatCode>#,##0</c:formatCode>
                <c:ptCount val="8"/>
                <c:pt idx="0">
                  <c:v>11305</c:v>
                </c:pt>
                <c:pt idx="1">
                  <c:v>12382</c:v>
                </c:pt>
                <c:pt idx="2">
                  <c:v>12569</c:v>
                </c:pt>
                <c:pt idx="3">
                  <c:v>16050</c:v>
                </c:pt>
                <c:pt idx="4">
                  <c:v>17548</c:v>
                </c:pt>
                <c:pt idx="5">
                  <c:v>18370</c:v>
                </c:pt>
                <c:pt idx="6">
                  <c:v>20517</c:v>
                </c:pt>
                <c:pt idx="7">
                  <c:v>21084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695974400"/>
        <c:axId val="695976360"/>
      </c:barChart>
      <c:lineChart>
        <c:grouping val="standard"/>
        <c:varyColors val="0"/>
        <c:ser>
          <c:idx val="2"/>
          <c:order val="2"/>
          <c:tx>
            <c:strRef>
              <c:f>Evol_Demo_TdVL!$A$11</c:f>
              <c:strCache>
                <c:ptCount val="1"/>
                <c:pt idx="0">
                  <c:v>Entente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Evol_Demo_TdVL!$B$8:$K$8</c:f>
              <c:strCache>
                <c:ptCount val="8"/>
                <c:pt idx="0">
                  <c:v>1962</c:v>
                </c:pt>
                <c:pt idx="1">
                  <c:v>1968</c:v>
                </c:pt>
                <c:pt idx="2">
                  <c:v>1975</c:v>
                </c:pt>
                <c:pt idx="3">
                  <c:v>1982</c:v>
                </c:pt>
                <c:pt idx="4">
                  <c:v>1990</c:v>
                </c:pt>
                <c:pt idx="5">
                  <c:v>1999</c:v>
                </c:pt>
                <c:pt idx="6">
                  <c:v>2010</c:v>
                </c:pt>
                <c:pt idx="7">
                  <c:v>2015</c:v>
                </c:pt>
              </c:strCache>
            </c:strRef>
          </c:cat>
          <c:val>
            <c:numRef>
              <c:f>Evol_Demo_TdVL!$B$11:$K$11</c:f>
              <c:numCache>
                <c:formatCode>#,##0</c:formatCode>
                <c:ptCount val="8"/>
                <c:pt idx="0">
                  <c:v>26940</c:v>
                </c:pt>
                <c:pt idx="1">
                  <c:v>29166</c:v>
                </c:pt>
                <c:pt idx="2">
                  <c:v>29063</c:v>
                </c:pt>
                <c:pt idx="3">
                  <c:v>33057</c:v>
                </c:pt>
                <c:pt idx="4">
                  <c:v>34966</c:v>
                </c:pt>
                <c:pt idx="5">
                  <c:v>36076</c:v>
                </c:pt>
                <c:pt idx="6">
                  <c:v>40068</c:v>
                </c:pt>
                <c:pt idx="7">
                  <c:v>40995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5974400"/>
        <c:axId val="695976360"/>
      </c:lineChart>
      <c:catAx>
        <c:axId val="695974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5976360"/>
        <c:crosses val="autoZero"/>
        <c:auto val="1"/>
        <c:lblAlgn val="ctr"/>
        <c:lblOffset val="100"/>
        <c:noMultiLvlLbl val="0"/>
      </c:catAx>
      <c:valAx>
        <c:axId val="695976360"/>
        <c:scaling>
          <c:orientation val="minMax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695974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2555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002555"/>
          </a:solidFill>
        </a:defRPr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361338218550627E-2"/>
          <c:y val="6.8484075334023564E-2"/>
          <c:w val="0.95275315994949294"/>
          <c:h val="0.69533252908839915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Evol_Demo_TVAR!$C$15</c:f>
              <c:strCache>
                <c:ptCount val="1"/>
                <c:pt idx="0">
                  <c:v>Entente</c:v>
                </c:pt>
              </c:strCache>
            </c:strRef>
          </c:tx>
          <c:spPr>
            <a:solidFill>
              <a:srgbClr val="002555"/>
            </a:solidFill>
            <a:ln w="25400"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2.0325199999167041E-3"/>
                  <c:y val="-2.77777777777778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Evol_Demo_TVAR!$D$12:$J$12</c:f>
              <c:strCache>
                <c:ptCount val="6"/>
                <c:pt idx="0">
                  <c:v>1968-1975</c:v>
                </c:pt>
                <c:pt idx="1">
                  <c:v>1975-1982</c:v>
                </c:pt>
                <c:pt idx="2">
                  <c:v>1982-1990</c:v>
                </c:pt>
                <c:pt idx="3">
                  <c:v>1990-1999</c:v>
                </c:pt>
                <c:pt idx="4">
                  <c:v>1999-2010</c:v>
                </c:pt>
                <c:pt idx="5">
                  <c:v>2010-2015</c:v>
                </c:pt>
              </c:strCache>
            </c:strRef>
          </c:cat>
          <c:val>
            <c:numRef>
              <c:f>Evol_Demo_TVAR!$D$15:$J$15</c:f>
              <c:numCache>
                <c:formatCode>0.00</c:formatCode>
                <c:ptCount val="6"/>
                <c:pt idx="0">
                  <c:v>-0.05</c:v>
                </c:pt>
                <c:pt idx="1">
                  <c:v>1.85</c:v>
                </c:pt>
                <c:pt idx="2">
                  <c:v>0.7</c:v>
                </c:pt>
                <c:pt idx="3">
                  <c:v>0.39</c:v>
                </c:pt>
                <c:pt idx="4">
                  <c:v>0.95</c:v>
                </c:pt>
                <c:pt idx="5">
                  <c:v>0.46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95970872"/>
        <c:axId val="69597126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Evol_Demo_TVAR!$C$13</c15:sqref>
                        </c15:formulaRef>
                      </c:ext>
                    </c:extLst>
                    <c:strCache>
                      <c:ptCount val="1"/>
                      <c:pt idx="0">
                        <c:v>Beauce Val de Loire</c:v>
                      </c:pt>
                    </c:strCache>
                  </c:strRef>
                </c:tx>
                <c:spPr>
                  <a:solidFill>
                    <a:srgbClr val="C0D0D0"/>
                  </a:solidFill>
                  <a:ln>
                    <a:noFill/>
                  </a:ln>
                  <a:effectLst/>
                </c:spPr>
                <c:invertIfNegative val="0"/>
                <c:dPt>
                  <c:idx val="5"/>
                  <c:invertIfNegative val="0"/>
                  <c:bubble3D val="0"/>
                  <c:spPr>
                    <a:solidFill>
                      <a:srgbClr val="C0D0D0"/>
                    </a:solidFill>
                    <a:ln>
                      <a:noFill/>
                    </a:ln>
                    <a:effectLst/>
                  </c:spPr>
                </c:dPt>
                <c:cat>
                  <c:strRef>
                    <c:extLst>
                      <c:ext uri="{02D57815-91ED-43cb-92C2-25804820EDAC}">
                        <c15:formulaRef>
                          <c15:sqref>Evol_Demo_TVAR!$D$12:$J$12</c15:sqref>
                        </c15:formulaRef>
                      </c:ext>
                    </c:extLst>
                    <c:strCache>
                      <c:ptCount val="6"/>
                      <c:pt idx="0">
                        <c:v>1968-1975</c:v>
                      </c:pt>
                      <c:pt idx="1">
                        <c:v>1975-1982</c:v>
                      </c:pt>
                      <c:pt idx="2">
                        <c:v>1982-1990</c:v>
                      </c:pt>
                      <c:pt idx="3">
                        <c:v>1990-1999</c:v>
                      </c:pt>
                      <c:pt idx="4">
                        <c:v>1999-2010</c:v>
                      </c:pt>
                      <c:pt idx="5">
                        <c:v>2010-2015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Evol_Demo_TVAR!$D$13:$J$13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-0.25</c:v>
                      </c:pt>
                      <c:pt idx="1">
                        <c:v>0.44</c:v>
                      </c:pt>
                      <c:pt idx="2">
                        <c:v>0.3</c:v>
                      </c:pt>
                      <c:pt idx="3">
                        <c:v>0.21</c:v>
                      </c:pt>
                      <c:pt idx="4">
                        <c:v>0.9</c:v>
                      </c:pt>
                      <c:pt idx="5">
                        <c:v>0.37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Evol_Demo_TVAR!$C$14</c15:sqref>
                        </c15:formulaRef>
                      </c:ext>
                    </c:extLst>
                    <c:strCache>
                      <c:ptCount val="1"/>
                      <c:pt idx="0">
                        <c:v>Grand Chambord</c:v>
                      </c:pt>
                    </c:strCache>
                  </c:strRef>
                </c:tx>
                <c:spPr>
                  <a:solidFill>
                    <a:srgbClr val="00255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Evol_Demo_TVAR!$D$12:$J$12</c15:sqref>
                        </c15:formulaRef>
                      </c:ext>
                    </c:extLst>
                    <c:strCache>
                      <c:ptCount val="6"/>
                      <c:pt idx="0">
                        <c:v>1968-1975</c:v>
                      </c:pt>
                      <c:pt idx="1">
                        <c:v>1975-1982</c:v>
                      </c:pt>
                      <c:pt idx="2">
                        <c:v>1982-1990</c:v>
                      </c:pt>
                      <c:pt idx="3">
                        <c:v>1990-1999</c:v>
                      </c:pt>
                      <c:pt idx="4">
                        <c:v>1999-2010</c:v>
                      </c:pt>
                      <c:pt idx="5">
                        <c:v>2010-2015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Evol_Demo_TVAR!$D$14:$J$14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0.22</c:v>
                      </c:pt>
                      <c:pt idx="1">
                        <c:v>3.54</c:v>
                      </c:pt>
                      <c:pt idx="2">
                        <c:v>1.1200000000000001</c:v>
                      </c:pt>
                      <c:pt idx="3">
                        <c:v>0.56999999999999995</c:v>
                      </c:pt>
                      <c:pt idx="4">
                        <c:v>1</c:v>
                      </c:pt>
                      <c:pt idx="5">
                        <c:v>0.55000000000000004</c:v>
                      </c:pt>
                    </c:numCache>
                  </c:numRef>
                </c:val>
              </c15:ser>
            </c15:filteredBarSeries>
          </c:ext>
        </c:extLst>
      </c:barChart>
      <c:lineChart>
        <c:grouping val="standard"/>
        <c:varyColors val="0"/>
        <c:ser>
          <c:idx val="3"/>
          <c:order val="3"/>
          <c:tx>
            <c:strRef>
              <c:f>Evol_Demo_TVAR!$C$16</c:f>
              <c:strCache>
                <c:ptCount val="1"/>
                <c:pt idx="0">
                  <c:v>Loir-et-Cher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10"/>
              <c:spPr>
                <a:solidFill>
                  <a:schemeClr val="accent4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775926032916261E-2"/>
                  <c:y val="-6.40044473607465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269317D-15D8-4FBC-B495-3C1D155EEF20}" type="VALUE">
                      <a:rPr lang="en-US" smtClean="0"/>
                      <a:pPr>
                        <a:defRPr sz="1200">
                          <a:solidFill>
                            <a:schemeClr val="bg1"/>
                          </a:solidFill>
                        </a:defRPr>
                      </a:pPr>
                      <a:t>[VALEUR]</a:t>
                    </a:fld>
                    <a:r>
                      <a:rPr lang="en-US" dirty="0" smtClean="0"/>
                      <a:t>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4.3938121128909692E-2"/>
                  <c:y val="5.17362933799941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3938121128909768E-2"/>
                  <c:y val="-5.01155584718576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255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Evol_Demo_TVAR!$D$12:$J$12</c:f>
              <c:strCache>
                <c:ptCount val="6"/>
                <c:pt idx="0">
                  <c:v>1968-1975</c:v>
                </c:pt>
                <c:pt idx="1">
                  <c:v>1975-1982</c:v>
                </c:pt>
                <c:pt idx="2">
                  <c:v>1982-1990</c:v>
                </c:pt>
                <c:pt idx="3">
                  <c:v>1990-1999</c:v>
                </c:pt>
                <c:pt idx="4">
                  <c:v>1999-2010</c:v>
                </c:pt>
                <c:pt idx="5">
                  <c:v>2010-2015</c:v>
                </c:pt>
              </c:strCache>
            </c:strRef>
          </c:cat>
          <c:val>
            <c:numRef>
              <c:f>Evol_Demo_TVAR!$D$16:$J$16</c:f>
              <c:numCache>
                <c:formatCode>General</c:formatCode>
                <c:ptCount val="6"/>
                <c:pt idx="0">
                  <c:v>0.82</c:v>
                </c:pt>
                <c:pt idx="1">
                  <c:v>0.62</c:v>
                </c:pt>
                <c:pt idx="2">
                  <c:v>0.4</c:v>
                </c:pt>
                <c:pt idx="3">
                  <c:v>0.36</c:v>
                </c:pt>
                <c:pt idx="4">
                  <c:v>0.43</c:v>
                </c:pt>
                <c:pt idx="5">
                  <c:v>0.18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5970872"/>
        <c:axId val="695971264"/>
      </c:lineChart>
      <c:catAx>
        <c:axId val="695970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555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5971264"/>
        <c:crosses val="autoZero"/>
        <c:auto val="1"/>
        <c:lblAlgn val="ctr"/>
        <c:lblOffset val="100"/>
        <c:noMultiLvlLbl val="0"/>
      </c:catAx>
      <c:valAx>
        <c:axId val="695971264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695970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555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002555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0.3497</cdr:x>
      <cdr:y>0</cdr:y>
    </cdr:from>
    <cdr:to>
      <cdr:x>0.73895</cdr:x>
      <cdr:y>0.1439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598839" y="-3848103"/>
          <a:ext cx="1779654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600" u="sng" dirty="0" smtClean="0">
              <a:solidFill>
                <a:srgbClr val="002454"/>
              </a:solidFill>
              <a:latin typeface="Balloon XBd BT" panose="03060902030402060201" pitchFamily="66" charset="0"/>
            </a:rPr>
            <a:t>Grand </a:t>
          </a:r>
          <a:r>
            <a:rPr lang="fr-FR" sz="1600" u="sng" dirty="0" err="1" smtClean="0">
              <a:solidFill>
                <a:srgbClr val="002454"/>
              </a:solidFill>
              <a:latin typeface="Balloon XBd BT" panose="03060902030402060201" pitchFamily="66" charset="0"/>
            </a:rPr>
            <a:t>chambord</a:t>
          </a:r>
          <a:endParaRPr lang="fr-FR" sz="1600" u="sng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0.35598</cdr:x>
      <cdr:y>0.13365</cdr:y>
    </cdr:from>
    <cdr:to>
      <cdr:x>0.51402</cdr:x>
      <cdr:y>0.89889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2081538" y="646331"/>
          <a:ext cx="924115" cy="3700783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5862" cy="497333"/>
          </a:xfrm>
          <a:prstGeom prst="rect">
            <a:avLst/>
          </a:prstGeom>
        </p:spPr>
        <p:txBody>
          <a:bodyPr vert="horz" lIns="88192" tIns="44097" rIns="88192" bIns="4409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298" y="6"/>
            <a:ext cx="2945862" cy="497333"/>
          </a:xfrm>
          <a:prstGeom prst="rect">
            <a:avLst/>
          </a:prstGeom>
        </p:spPr>
        <p:txBody>
          <a:bodyPr vert="horz" lIns="88192" tIns="44097" rIns="88192" bIns="44097" rtlCol="0"/>
          <a:lstStyle>
            <a:lvl1pPr algn="r">
              <a:defRPr sz="1200"/>
            </a:lvl1pPr>
          </a:lstStyle>
          <a:p>
            <a:fld id="{AC9C244C-18E1-4E80-9BFB-19C9A25CA826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310"/>
            <a:ext cx="2945862" cy="497333"/>
          </a:xfrm>
          <a:prstGeom prst="rect">
            <a:avLst/>
          </a:prstGeom>
        </p:spPr>
        <p:txBody>
          <a:bodyPr vert="horz" lIns="88192" tIns="44097" rIns="88192" bIns="4409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298" y="9429310"/>
            <a:ext cx="2945862" cy="497333"/>
          </a:xfrm>
          <a:prstGeom prst="rect">
            <a:avLst/>
          </a:prstGeom>
        </p:spPr>
        <p:txBody>
          <a:bodyPr vert="horz" lIns="88192" tIns="44097" rIns="88192" bIns="44097" rtlCol="0" anchor="b"/>
          <a:lstStyle>
            <a:lvl1pPr algn="r">
              <a:defRPr sz="1200"/>
            </a:lvl1pPr>
          </a:lstStyle>
          <a:p>
            <a:fld id="{9FFB3D1E-E047-447D-859D-73B76178D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706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6889"/>
          </a:xfrm>
          <a:prstGeom prst="rect">
            <a:avLst/>
          </a:prstGeom>
        </p:spPr>
        <p:txBody>
          <a:bodyPr vert="horz" lIns="91393" tIns="45696" rIns="91393" bIns="4569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94" y="2"/>
            <a:ext cx="2946400" cy="496889"/>
          </a:xfrm>
          <a:prstGeom prst="rect">
            <a:avLst/>
          </a:prstGeom>
        </p:spPr>
        <p:txBody>
          <a:bodyPr vert="horz" lIns="91393" tIns="45696" rIns="91393" bIns="45696" rtlCol="0"/>
          <a:lstStyle>
            <a:lvl1pPr algn="r">
              <a:defRPr sz="1200"/>
            </a:lvl1pPr>
          </a:lstStyle>
          <a:p>
            <a:fld id="{686C7508-5EC5-4954-9123-F13BB49DF743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3" tIns="45696" rIns="91393" bIns="45696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6" y="4776790"/>
            <a:ext cx="5438775" cy="3908425"/>
          </a:xfrm>
          <a:prstGeom prst="rect">
            <a:avLst/>
          </a:prstGeom>
        </p:spPr>
        <p:txBody>
          <a:bodyPr vert="horz" lIns="91393" tIns="45696" rIns="91393" bIns="45696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1"/>
            <a:ext cx="2946400" cy="496889"/>
          </a:xfrm>
          <a:prstGeom prst="rect">
            <a:avLst/>
          </a:prstGeom>
        </p:spPr>
        <p:txBody>
          <a:bodyPr vert="horz" lIns="91393" tIns="45696" rIns="91393" bIns="4569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94" y="9429751"/>
            <a:ext cx="2946400" cy="496889"/>
          </a:xfrm>
          <a:prstGeom prst="rect">
            <a:avLst/>
          </a:prstGeom>
        </p:spPr>
        <p:txBody>
          <a:bodyPr vert="horz" lIns="91393" tIns="45696" rIns="91393" bIns="45696" rtlCol="0" anchor="b"/>
          <a:lstStyle>
            <a:lvl1pPr algn="r">
              <a:defRPr sz="1200"/>
            </a:lvl1pPr>
          </a:lstStyle>
          <a:p>
            <a:fld id="{B0D243B0-2673-4001-B472-3E3B217F9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779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969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734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047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2" indent="-171422">
              <a:buFont typeface="Arial" panose="020B0604020202020204" pitchFamily="34" charset="0"/>
              <a:buChar char="•"/>
            </a:pP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988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118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2" indent="-171422">
              <a:buFont typeface="Arial" panose="020B0604020202020204" pitchFamily="34" charset="0"/>
              <a:buChar char="•"/>
            </a:pP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11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anose="020B0604020202020204" pitchFamily="34" charset="0"/>
              <a:buChar char="•"/>
            </a:pP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528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414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118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674" lvl="2" indent="-171422">
              <a:buFontTx/>
              <a:buChar char="-"/>
            </a:pP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674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257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5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413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252" lvl="2" indent="0">
              <a:buFontTx/>
              <a:buNone/>
            </a:pP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951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0172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9117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252" lvl="2" indent="0">
              <a:buFontTx/>
              <a:buNone/>
            </a:pPr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2671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9817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5034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126" lvl="1"/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887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1454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6" indent="-171436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186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515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77">
              <a:defRPr/>
            </a:pP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577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4949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6428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1032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commentair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22" indent="-171422">
                  <a:buFont typeface="Arial" panose="020B0604020202020204" pitchFamily="34" charset="0"/>
                  <a:buChar char="•"/>
                </a:pPr>
                <a:endParaRPr lang="fr-FR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Espace réservé des commentair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36" indent="-171436">
                  <a:buFont typeface="Arial" panose="020B0604020202020204" pitchFamily="34" charset="0"/>
                  <a:buChar char="•"/>
                </a:pPr>
                <a:r>
                  <a:rPr lang="fr-F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Avec les flux vers Terres du Val de </a:t>
                </a:r>
                <a:r>
                  <a:rPr lang="fr-FR" sz="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Loire</a:t>
                </a:r>
              </a:p>
              <a:p>
                <a:pPr marL="171436" indent="-171436">
                  <a:buFont typeface="Arial" panose="020B0604020202020204" pitchFamily="34" charset="0"/>
                  <a:buChar char="•"/>
                </a:pPr>
                <a:endParaRPr lang="fr-FR" sz="9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fr-FR" dirty="0" smtClean="0"/>
                  <a:t>Conséquence directe : </a:t>
                </a:r>
                <a:r>
                  <a:rPr lang="fr-FR" b="1" dirty="0"/>
                  <a:t>une forte proportion d’actifs du territoire (plus des ¾ - 76,5 %)</a:t>
                </a:r>
                <a:r>
                  <a:rPr lang="fr-FR" dirty="0"/>
                  <a:t> </a:t>
                </a:r>
                <a:r>
                  <a:rPr lang="fr-FR" b="1" dirty="0"/>
                  <a:t>sont amenés à se rendre hors de leur commune de résidence pour exercer leur activité professionnelle</a:t>
                </a:r>
                <a:r>
                  <a:rPr lang="fr-FR" dirty="0"/>
                  <a:t>. Les flux domicile-travail sont donc importants. </a:t>
                </a:r>
              </a:p>
              <a:p>
                <a:r>
                  <a:rPr lang="fr-FR" dirty="0"/>
                  <a:t>L’appartenance du territoire aux aires urbaines de Blois et d’Orléans se retrouve logiquement dans les chiffres des migrations domicile-travail :</a:t>
                </a:r>
              </a:p>
              <a:p>
                <a:endParaRPr lang="fr-FR" dirty="0"/>
              </a:p>
              <a:p>
                <a:r>
                  <a:rPr lang="fr-FR" b="1" dirty="0"/>
                  <a:t>Beauce Val de Loire </a:t>
                </a:r>
                <a:r>
                  <a:rPr lang="fr-FR" dirty="0"/>
                  <a:t>: </a:t>
                </a:r>
              </a:p>
              <a:p>
                <a:pPr marL="165415" indent="-165415">
                  <a:buFontTx/>
                  <a:buChar char="-"/>
                </a:pPr>
                <a:r>
                  <a:rPr lang="fr-FR" dirty="0"/>
                  <a:t>Concernant les </a:t>
                </a:r>
                <a:r>
                  <a:rPr lang="fr-FR" b="1" dirty="0"/>
                  <a:t>flux entrants Agglopolys représente ¼ des flux entrants</a:t>
                </a:r>
                <a:r>
                  <a:rPr lang="fr-FR" dirty="0"/>
                  <a:t>, Grand Chambord représente un peu moins de 18 % et Terres du Val de Loire 17 %.</a:t>
                </a:r>
              </a:p>
              <a:p>
                <a:pPr marL="606522" lvl="1" indent="-165415">
                  <a:buFontTx/>
                  <a:buChar char="-"/>
                </a:pPr>
                <a:r>
                  <a:rPr lang="fr-FR" dirty="0"/>
                  <a:t>1 017 entrées provenant hors 41 soit 39 % des entrées.</a:t>
                </a:r>
              </a:p>
              <a:p>
                <a:pPr marL="165415" indent="-165415">
                  <a:buFontTx/>
                  <a:buChar char="-"/>
                </a:pPr>
                <a:r>
                  <a:rPr lang="fr-FR" dirty="0"/>
                  <a:t>Concernant les </a:t>
                </a:r>
                <a:r>
                  <a:rPr lang="fr-FR" b="1" dirty="0"/>
                  <a:t>flux sortants Agglopolys représente un peu de moins de la moitié </a:t>
                </a:r>
                <a:r>
                  <a:rPr lang="fr-FR" dirty="0"/>
                  <a:t>(45 %), Terres du Val de Loire un peu moins d’ </a:t>
                </a:r>
                <a:r>
                  <a:rPr lang="fr-FR" i="0" dirty="0">
                    <a:latin typeface="Cambria Math" panose="02040503050406030204" pitchFamily="18" charset="0"/>
                  </a:rPr>
                  <a:t>1⁄5</a:t>
                </a:r>
                <a:r>
                  <a:rPr lang="fr-FR" dirty="0"/>
                  <a:t> (18 %), Orléans Métropole représente 13 % et Grand Chambord environ 8 %.</a:t>
                </a:r>
              </a:p>
              <a:p>
                <a:pPr marL="606522" lvl="1" indent="-165415" defTabSz="882213">
                  <a:buFontTx/>
                  <a:buChar char="-"/>
                </a:pPr>
                <a:r>
                  <a:rPr lang="fr-FR" dirty="0"/>
                  <a:t>2 023 sorties hors 41 soit 38 % des sorties.</a:t>
                </a:r>
                <a:endParaRPr lang="fr-FR" b="1" dirty="0"/>
              </a:p>
              <a:p>
                <a:pPr marL="165415" indent="-165415">
                  <a:buFontTx/>
                  <a:buChar char="-"/>
                </a:pPr>
                <a:endParaRPr lang="fr-FR" dirty="0"/>
              </a:p>
              <a:p>
                <a:r>
                  <a:rPr lang="fr-FR" b="1" dirty="0"/>
                  <a:t>Grand Chambord :</a:t>
                </a:r>
              </a:p>
              <a:p>
                <a:pPr marL="165415" indent="-165415">
                  <a:buFontTx/>
                  <a:buChar char="-"/>
                </a:pPr>
                <a:r>
                  <a:rPr lang="fr-FR" dirty="0"/>
                  <a:t>Concernant les </a:t>
                </a:r>
                <a:r>
                  <a:rPr lang="fr-FR" b="1" dirty="0"/>
                  <a:t>flux entrants</a:t>
                </a:r>
                <a:r>
                  <a:rPr lang="fr-FR" dirty="0"/>
                  <a:t>, </a:t>
                </a:r>
                <a:r>
                  <a:rPr lang="fr-FR" b="1" dirty="0"/>
                  <a:t>Agglopolys représente plus d’ </a:t>
                </a:r>
                <a:r>
                  <a:rPr lang="fr-FR" b="1" i="0">
                    <a:latin typeface="Cambria Math" panose="02040503050406030204" pitchFamily="18" charset="0"/>
                  </a:rPr>
                  <a:t>𝟏⁄𝟑  </a:t>
                </a:r>
                <a:r>
                  <a:rPr lang="fr-FR" b="1" dirty="0"/>
                  <a:t>des flux entrants (35 %), Beauce Val de Loire représente environ 17 % et Terres du Val de Loire représente 14 %.</a:t>
                </a:r>
              </a:p>
              <a:p>
                <a:pPr marL="606522" lvl="1" indent="-165415">
                  <a:buFontTx/>
                  <a:buChar char="-"/>
                </a:pPr>
                <a:r>
                  <a:rPr lang="fr-FR" dirty="0"/>
                  <a:t>839 entrées provenant hors 41 soit 33 % des entrées</a:t>
                </a:r>
              </a:p>
              <a:p>
                <a:pPr marL="165415" indent="-165415">
                  <a:buFontTx/>
                  <a:buChar char="-"/>
                </a:pPr>
                <a:r>
                  <a:rPr lang="fr-FR" dirty="0"/>
                  <a:t>Pour les flux </a:t>
                </a:r>
                <a:r>
                  <a:rPr lang="fr-FR" b="1" dirty="0"/>
                  <a:t>sortants, Agglopolys représente 62 % de ceux-ci, </a:t>
                </a:r>
                <a:r>
                  <a:rPr lang="fr-FR" dirty="0"/>
                  <a:t>Terres du Val de Loire et Beauce Val de Loire ne représentants que 8 % chacun.</a:t>
                </a:r>
              </a:p>
              <a:p>
                <a:pPr marL="606522" lvl="1" indent="-165415">
                  <a:buFontTx/>
                  <a:buChar char="-"/>
                </a:pPr>
                <a:r>
                  <a:rPr lang="fr-FR" dirty="0"/>
                  <a:t>1 336 sorties hors 41 soit 21 % des sorties</a:t>
                </a:r>
              </a:p>
              <a:p>
                <a:pPr marL="171436" indent="-171436">
                  <a:buFont typeface="Arial" panose="020B0604020202020204" pitchFamily="34" charset="0"/>
                  <a:buChar char="•"/>
                </a:pPr>
                <a:endParaRPr lang="fr-FR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518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911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77">
              <a:defRPr/>
            </a:pP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479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77">
              <a:defRPr/>
            </a:pP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503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4177">
              <a:buFont typeface="Symbol" panose="05050102010706020507" pitchFamily="18" charset="2"/>
              <a:buNone/>
              <a:defRPr/>
            </a:pPr>
            <a:endParaRPr lang="fr-FR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40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77">
              <a:defRPr/>
            </a:pP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9019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462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243B0-2673-4001-B472-3E3B217F947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273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13-AA39-48F9-89D3-F039588C4EE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A20A-75FD-439F-9817-D75185E01E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203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13-AA39-48F9-89D3-F039588C4EE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A20A-75FD-439F-9817-D75185E01E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00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13-AA39-48F9-89D3-F039588C4EE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A20A-75FD-439F-9817-D75185E01E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954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13-AA39-48F9-89D3-F039588C4EE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A20A-75FD-439F-9817-D75185E01E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639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83F2-D5F4-47A8-9F7D-234D7DBA384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B420-3836-413A-A8A6-6BC2D88462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03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83F2-D5F4-47A8-9F7D-234D7DBA384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B420-3836-413A-A8A6-6BC2D88462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271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83F2-D5F4-47A8-9F7D-234D7DBA384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B420-3836-413A-A8A6-6BC2D88462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180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83F2-D5F4-47A8-9F7D-234D7DBA384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B420-3836-413A-A8A6-6BC2D88462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319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83F2-D5F4-47A8-9F7D-234D7DBA384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B420-3836-413A-A8A6-6BC2D88462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075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83F2-D5F4-47A8-9F7D-234D7DBA384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B420-3836-413A-A8A6-6BC2D88462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965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83F2-D5F4-47A8-9F7D-234D7DBA384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B420-3836-413A-A8A6-6BC2D88462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777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13-AA39-48F9-89D3-F039588C4EE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A20A-75FD-439F-9817-D75185E01E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5877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83F2-D5F4-47A8-9F7D-234D7DBA384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B420-3836-413A-A8A6-6BC2D88462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309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83F2-D5F4-47A8-9F7D-234D7DBA384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B420-3836-413A-A8A6-6BC2D88462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15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83F2-D5F4-47A8-9F7D-234D7DBA384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B420-3836-413A-A8A6-6BC2D88462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328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83F2-D5F4-47A8-9F7D-234D7DBA384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B420-3836-413A-A8A6-6BC2D88462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177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B8F4-6FC8-41C3-B657-723ECF972880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3FD48-32B4-424E-B3F9-346E5E160C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950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13-AA39-48F9-89D3-F039588C4EE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A20A-75FD-439F-9817-D75185E01E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71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13-AA39-48F9-89D3-F039588C4EE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A20A-75FD-439F-9817-D75185E01E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04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13-AA39-48F9-89D3-F039588C4EE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A20A-75FD-439F-9817-D75185E01E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82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13-AA39-48F9-89D3-F039588C4EE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A20A-75FD-439F-9817-D75185E01E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408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13-AA39-48F9-89D3-F039588C4EE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A20A-75FD-439F-9817-D75185E01E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453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D513-AA39-48F9-89D3-F039588C4EE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A20A-75FD-439F-9817-D75185E01E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782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0D513-AA39-48F9-89D3-F039588C4EE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6A20A-75FD-439F-9817-D75185E01E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73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C83F2-D5F4-47A8-9F7D-234D7DBA3847}" type="datetimeFigureOut">
              <a:rPr lang="fr-FR" smtClean="0"/>
              <a:t>07/06/2018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FB420-3836-413A-A8A6-6BC2D88462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413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chart" Target="../charts/chart11.xml"/><Relationship Id="rId4" Type="http://schemas.openxmlformats.org/officeDocument/2006/relationships/chart" Target="../charts/chart10.xml"/><Relationship Id="rId9" Type="http://schemas.openxmlformats.org/officeDocument/2006/relationships/image" Target="file:///O:\ETUDES\DiagnosticsTerritoire\Portrait%20BVL%20-%20Grand%20Chambord%20(janvier%202018)\Carto\DEMOGRAPHIE%20-%20POPULATION\PNG\Pop_Evol_com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chart" Target="../charts/chart13.xml"/><Relationship Id="rId4" Type="http://schemas.openxmlformats.org/officeDocument/2006/relationships/image" Target="../media/image16.gif"/><Relationship Id="rId9" Type="http://schemas.openxmlformats.org/officeDocument/2006/relationships/image" Target="file:///O:\ETUDES\DiagnosticsTerritoire\Portrait%20BVL%20-%20Grand%20Chambord%20(janvier%202018)\Carto\DEMOGRAPHIE%20-%20POPULATION\PNG\Indice%20jeunesse.pn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file:///O:\ETUDES\DiagnosticsTerritoire\Portrait%20BVL%20-%20Grand%20Chambord%20(janvier%202018)\Carto\revenus\png\Rev_comcom_leg.png" TargetMode="External"/><Relationship Id="rId13" Type="http://schemas.openxmlformats.org/officeDocument/2006/relationships/chart" Target="../charts/chart15.xm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chart" Target="../charts/chart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emf"/><Relationship Id="rId5" Type="http://schemas.openxmlformats.org/officeDocument/2006/relationships/image" Target="../media/image1.jpg"/><Relationship Id="rId10" Type="http://schemas.openxmlformats.org/officeDocument/2006/relationships/image" Target="../media/image12.emf"/><Relationship Id="rId4" Type="http://schemas.openxmlformats.org/officeDocument/2006/relationships/image" Target="file:///O:\ETUDES\DiagnosticsTerritoire\Portrait%20BVL%20-%20Grand%20Chambord%20(janvier%202018)\Carto\revenus\png\Rev_comcom.png" TargetMode="External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file:///O:\ETUDES\DiagnosticsTerritoire\Portrait%20BVL%20-%20Grand%20Chambord%20(janvier%202018)\Carto\POPACTIVE%20-EMPLOI%20-%20CHOMAGE\PNG\DEFM_chom_c.pn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1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g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chart" Target="../charts/char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18" Type="http://schemas.openxmlformats.org/officeDocument/2006/relationships/image" Target="../media/image50.gif"/><Relationship Id="rId3" Type="http://schemas.openxmlformats.org/officeDocument/2006/relationships/chart" Target="../charts/chart23.xml"/><Relationship Id="rId7" Type="http://schemas.openxmlformats.org/officeDocument/2006/relationships/image" Target="../media/image22.gif"/><Relationship Id="rId12" Type="http://schemas.openxmlformats.org/officeDocument/2006/relationships/image" Target="../media/image44.png"/><Relationship Id="rId17" Type="http://schemas.openxmlformats.org/officeDocument/2006/relationships/image" Target="../media/image49.gif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11" Type="http://schemas.openxmlformats.org/officeDocument/2006/relationships/image" Target="../media/image43.gif"/><Relationship Id="rId5" Type="http://schemas.openxmlformats.org/officeDocument/2006/relationships/image" Target="../media/image38.gif"/><Relationship Id="rId15" Type="http://schemas.openxmlformats.org/officeDocument/2006/relationships/image" Target="../media/image47.gif"/><Relationship Id="rId10" Type="http://schemas.openxmlformats.org/officeDocument/2006/relationships/image" Target="../media/image42.gif"/><Relationship Id="rId4" Type="http://schemas.openxmlformats.org/officeDocument/2006/relationships/image" Target="../media/image1.jpg"/><Relationship Id="rId9" Type="http://schemas.openxmlformats.org/officeDocument/2006/relationships/image" Target="../media/image41.gif"/><Relationship Id="rId1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chart" Target="../charts/chart2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6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0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file:///O:\ETUDES\DiagnosticsTerritoire\Portrait%20BVL%20-%20Grand%20Chambord%20(janvier%202018)\Carto\POPACTIVE%20-EMPLOI%20-%20CHOMAGE\PNG\Indice%20concentration.pn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chart" Target="../charts/chart31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file:///O:\ETUDES\DiagnosticsTerritoire\Portrait%20BVL%20-%20Grand%20Chambord%20(janvier%202018)\Carto\POPACTIVE%20-EMPLOI%20-%20CHOMAGE\MDT%20flux%20terres%20val%20de%20loire.pn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file:///O:\ETUDES\DiagnosticsTerritoire\Portrait%20BVL%20-%20Grand%20Chambord%20(janvier%202018)\Carto\CARTE%20PRESENTATION\PNG\AU_evol.p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image" Target="file:///O:\ETUDES\DiagnosticsTerritoire\Portrait%20BVL%20-%20Grand%20Chambord%20(janvier%202018)\Carto\CARTE%20PRESENTATION\PNG\BassinVie.png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file:///O:\ETUDES\DiagnosticsTerritoire\Portrait%20BVL%20-%20Grand%20Chambord%20(janvier%202018)\Carto\DEMOGRAPHIE%20-%20POPULATION\PNG\TVAR_COMCOM_L.p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file:///O:\ETUDES\DiagnosticsTerritoire\Portrait%20BVL%20-%20Grand%20Chambord%20(janvier%202018)\Carto\DEMOGRAPHIE%20-%20POPULATION\PNG\TVAR_COMCOM_carte.png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39280" y="1633767"/>
            <a:ext cx="9144000" cy="5019414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FR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Portrait de territoire</a:t>
            </a:r>
            <a:br>
              <a:rPr lang="fr-FR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Entente</a:t>
            </a:r>
            <a:r>
              <a:rPr lang="fr-FR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FR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Beauce Val de Loire</a:t>
            </a:r>
            <a:br>
              <a:rPr lang="fr-FR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Grand Chambord</a:t>
            </a:r>
            <a:br>
              <a:rPr lang="fr-FR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FR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4400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mai </a:t>
            </a:r>
            <a:r>
              <a:rPr lang="fr-FR" sz="4400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  <a:endParaRPr lang="fr-FR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06" y="18527"/>
            <a:ext cx="1415723" cy="147235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85356"/>
            <a:ext cx="1028700" cy="1019175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002555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1026" name="Picture 2" descr="Prochain Conseil Communautai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29" y="313542"/>
            <a:ext cx="1943100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cue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678" y="413554"/>
            <a:ext cx="193357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2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002555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 rot="16200000">
            <a:off x="-2636561" y="2808584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DEMOGRAPHIQUES ET CARACTERISTIQUES DES POPULATIONS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2747" y="-95101"/>
            <a:ext cx="11370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 facteurs de croissance de la population </a:t>
            </a:r>
            <a:b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 diffèrent selon le territoire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5035" y="1019536"/>
            <a:ext cx="4358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Composantes de l’évolution démographique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4129303" y="6394098"/>
            <a:ext cx="15846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rgbClr val="002555"/>
                </a:solidFill>
              </a:rPr>
              <a:t>D’après source : INSEE</a:t>
            </a:r>
            <a:endParaRPr lang="fr-FR" sz="1100" i="1" dirty="0">
              <a:solidFill>
                <a:srgbClr val="002555"/>
              </a:solidFill>
            </a:endParaRPr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3891634"/>
              </p:ext>
            </p:extLst>
          </p:nvPr>
        </p:nvGraphicFramePr>
        <p:xfrm>
          <a:off x="1054557" y="1274411"/>
          <a:ext cx="4572000" cy="235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angle 14"/>
          <p:cNvSpPr/>
          <p:nvPr/>
        </p:nvSpPr>
        <p:spPr>
          <a:xfrm>
            <a:off x="2505336" y="1551410"/>
            <a:ext cx="2016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u="sng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Beauce val de Loire</a:t>
            </a:r>
            <a:endParaRPr lang="fr-FR" sz="1600" u="sng" dirty="0"/>
          </a:p>
        </p:txBody>
      </p:sp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6985484"/>
              </p:ext>
            </p:extLst>
          </p:nvPr>
        </p:nvGraphicFramePr>
        <p:xfrm>
          <a:off x="1044277" y="3848103"/>
          <a:ext cx="4572000" cy="2352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Picture 2" descr="fond Grand chambor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0" t="4117" r="23063" b="5987"/>
          <a:stretch/>
        </p:blipFill>
        <p:spPr bwMode="auto">
          <a:xfrm>
            <a:off x="1043406" y="3946358"/>
            <a:ext cx="616952" cy="661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Picture 7" descr="fond BV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7" t="3265" r="18387" b="6189"/>
          <a:stretch>
            <a:fillRect/>
          </a:stretch>
        </p:blipFill>
        <p:spPr bwMode="auto">
          <a:xfrm>
            <a:off x="981708" y="1463870"/>
            <a:ext cx="698783" cy="69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9" t="14195" r="11789" b="11188"/>
          <a:stretch/>
        </p:blipFill>
        <p:spPr>
          <a:xfrm>
            <a:off x="6565507" y="1274411"/>
            <a:ext cx="5595282" cy="541213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t="41617" r="78883" b="11319"/>
          <a:stretch/>
        </p:blipFill>
        <p:spPr>
          <a:xfrm>
            <a:off x="5859379" y="3444371"/>
            <a:ext cx="2070421" cy="3413629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0546487" y="6621517"/>
            <a:ext cx="18329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rgbClr val="002555"/>
                </a:solidFill>
              </a:rPr>
              <a:t>D’après source : INSEE - RP</a:t>
            </a:r>
            <a:endParaRPr lang="fr-FR" sz="1100" i="1" dirty="0">
              <a:solidFill>
                <a:srgbClr val="00255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15934" y="804830"/>
            <a:ext cx="4509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Évolution de la population entre 2010 et 2015</a:t>
            </a:r>
          </a:p>
          <a:p>
            <a:pPr algn="ctr"/>
            <a:r>
              <a:rPr lang="fr-FR" sz="12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(en nombre d’habitants)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7063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002555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 rot="16200000">
            <a:off x="-2636561" y="2808584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</a:t>
            </a:r>
            <a:r>
              <a:rPr lang="fr-FR" altLang="fr-FR" sz="1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DEMOGRAPHIQUES ET CARACTERISTIQUES DES POPULATIONS</a:t>
            </a: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6514" y="-107046"/>
            <a:ext cx="11370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 mouvements résidentiels </a:t>
            </a:r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importants avec Agglopolys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9343128" y="1032925"/>
            <a:ext cx="2997200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309023" y="393308"/>
            <a:ext cx="533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Flux résidentiels 2013 à destination ou en provenance des communautés de communes du territoire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0186724" y="6514438"/>
            <a:ext cx="21536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rgbClr val="002555"/>
                </a:solidFill>
              </a:rPr>
              <a:t>D’après source : </a:t>
            </a:r>
            <a:r>
              <a:rPr lang="fr-FR" sz="1100" i="1" smtClean="0">
                <a:solidFill>
                  <a:srgbClr val="002555"/>
                </a:solidFill>
              </a:rPr>
              <a:t>INSEE - </a:t>
            </a:r>
            <a:r>
              <a:rPr lang="fr-FR" sz="1100" i="1" dirty="0" smtClean="0">
                <a:solidFill>
                  <a:srgbClr val="002555"/>
                </a:solidFill>
              </a:rPr>
              <a:t>2014</a:t>
            </a:r>
            <a:endParaRPr lang="fr-FR" sz="1100" i="1" dirty="0">
              <a:solidFill>
                <a:srgbClr val="002555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9914403" y="3153133"/>
            <a:ext cx="2277597" cy="3210162"/>
            <a:chOff x="9968125" y="434334"/>
            <a:chExt cx="2277597" cy="3210162"/>
          </a:xfrm>
        </p:grpSpPr>
        <p:sp>
          <p:nvSpPr>
            <p:cNvPr id="5" name="ZoneTexte 4"/>
            <p:cNvSpPr txBox="1"/>
            <p:nvPr/>
          </p:nvSpPr>
          <p:spPr>
            <a:xfrm>
              <a:off x="10231606" y="434334"/>
              <a:ext cx="117686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>
                  <a:solidFill>
                    <a:srgbClr val="002555"/>
                  </a:solidFill>
                </a:rPr>
                <a:t>sortants en 2013</a:t>
              </a:r>
              <a:endParaRPr lang="fr-FR" sz="2000" b="1" dirty="0">
                <a:solidFill>
                  <a:srgbClr val="002555"/>
                </a:solidFill>
              </a:endParaRPr>
            </a:p>
          </p:txBody>
        </p:sp>
        <p:pic>
          <p:nvPicPr>
            <p:cNvPr id="1026" name="Picture 2" descr="fond Grand chambor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20" t="687" r="26791" b="1718"/>
            <a:stretch>
              <a:fillRect/>
            </a:stretch>
          </p:blipFill>
          <p:spPr bwMode="auto">
            <a:xfrm>
              <a:off x="9968125" y="1030692"/>
              <a:ext cx="2021816" cy="2613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 rot="19952231">
              <a:off x="10632724" y="765559"/>
              <a:ext cx="1528128" cy="524373"/>
            </a:xfrm>
            <a:prstGeom prst="rightArrow">
              <a:avLst>
                <a:gd name="adj1" fmla="val 50000"/>
                <a:gd name="adj2" fmla="val 98737"/>
              </a:avLst>
            </a:prstGeom>
            <a:solidFill>
              <a:srgbClr val="FFB06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920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 rot="19952231" flipH="1">
              <a:off x="10480323" y="1362459"/>
              <a:ext cx="1528128" cy="524373"/>
            </a:xfrm>
            <a:prstGeom prst="rightArrow">
              <a:avLst>
                <a:gd name="adj1" fmla="val 50000"/>
                <a:gd name="adj2" fmla="val 98737"/>
              </a:avLst>
            </a:prstGeom>
            <a:solidFill>
              <a:srgbClr val="00255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916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1068856" y="1869833"/>
              <a:ext cx="11768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>
                  <a:solidFill>
                    <a:srgbClr val="002555"/>
                  </a:solidFill>
                </a:rPr>
                <a:t>entrants en 2013</a:t>
              </a:r>
              <a:endParaRPr lang="fr-FR" sz="2000" b="1" dirty="0">
                <a:solidFill>
                  <a:srgbClr val="002555"/>
                </a:solidFill>
              </a:endParaRPr>
            </a:p>
          </p:txBody>
        </p:sp>
      </p:grpSp>
      <p:pic>
        <p:nvPicPr>
          <p:cNvPr id="1031" name="Picture 7" descr="fond BV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7" t="3265" r="18387" b="6189"/>
          <a:stretch>
            <a:fillRect/>
          </a:stretch>
        </p:blipFill>
        <p:spPr bwMode="auto">
          <a:xfrm>
            <a:off x="9477256" y="669168"/>
            <a:ext cx="2302598" cy="229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10186656" y="393308"/>
            <a:ext cx="1176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2555"/>
                </a:solidFill>
              </a:rPr>
              <a:t>sortants en 2013</a:t>
            </a:r>
            <a:endParaRPr lang="fr-FR" sz="2000" b="1" dirty="0">
              <a:solidFill>
                <a:srgbClr val="002555"/>
              </a:solidFill>
            </a:endParaRPr>
          </a:p>
        </p:txBody>
      </p:sp>
      <p:sp>
        <p:nvSpPr>
          <p:cNvPr id="29" name="AutoShape 3"/>
          <p:cNvSpPr>
            <a:spLocks noChangeArrowheads="1"/>
          </p:cNvSpPr>
          <p:nvPr/>
        </p:nvSpPr>
        <p:spPr bwMode="auto">
          <a:xfrm rot="19952231">
            <a:off x="10411289" y="914749"/>
            <a:ext cx="1528128" cy="524373"/>
          </a:xfrm>
          <a:prstGeom prst="rightArrow">
            <a:avLst>
              <a:gd name="adj1" fmla="val 50000"/>
              <a:gd name="adj2" fmla="val 98737"/>
            </a:avLst>
          </a:prstGeom>
          <a:solidFill>
            <a:srgbClr val="FFB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866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 rot="19952231" flipH="1">
            <a:off x="10258888" y="1511649"/>
            <a:ext cx="1528128" cy="524373"/>
          </a:xfrm>
          <a:prstGeom prst="rightArrow">
            <a:avLst>
              <a:gd name="adj1" fmla="val 50000"/>
              <a:gd name="adj2" fmla="val 98737"/>
            </a:avLst>
          </a:prstGeom>
          <a:solidFill>
            <a:srgbClr val="00255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842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0847421" y="2019023"/>
            <a:ext cx="1176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555"/>
                </a:solidFill>
              </a:rPr>
              <a:t>entrants </a:t>
            </a:r>
            <a:r>
              <a:rPr lang="fr-FR" sz="2000" b="1" dirty="0" smtClean="0">
                <a:solidFill>
                  <a:srgbClr val="002555"/>
                </a:solidFill>
              </a:rPr>
              <a:t>en 2013</a:t>
            </a:r>
            <a:endParaRPr lang="fr-FR" sz="2000" b="1" dirty="0">
              <a:solidFill>
                <a:srgbClr val="002555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t="12584" r="3104" b="4917"/>
          <a:stretch/>
        </p:blipFill>
        <p:spPr>
          <a:xfrm>
            <a:off x="878864" y="1039639"/>
            <a:ext cx="88582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8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002555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 rot="16200000">
            <a:off x="-2636561" y="2808584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</a:t>
            </a:r>
            <a:r>
              <a:rPr lang="fr-FR" altLang="fr-FR" sz="1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DEMOGRAPHIQUES ET CARACTERISTIQUES DES POPULATIONS</a:t>
            </a: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33" y="-53537"/>
            <a:ext cx="11370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Perte de jeunes étudiants, gain d’actifs et de familles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9343128" y="1032925"/>
            <a:ext cx="2997200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533103" y="867753"/>
            <a:ext cx="76201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/>
              <a:t>Solde entrants – sortants pour l’année 2013 par catégorie de population</a:t>
            </a:r>
          </a:p>
          <a:p>
            <a:pPr algn="ctr"/>
            <a:r>
              <a:rPr lang="fr-FR" b="1" i="1" dirty="0" smtClean="0"/>
              <a:t> (périmètre Grand Chambord + Beauce Val de Loire) </a:t>
            </a:r>
            <a:br>
              <a:rPr lang="fr-FR" b="1" i="1" dirty="0" smtClean="0"/>
            </a:br>
            <a:r>
              <a:rPr lang="fr-FR" sz="1600" i="1" dirty="0" smtClean="0"/>
              <a:t>y. c. entrées en provenance de l’étranger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9506500" y="6404930"/>
            <a:ext cx="21536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rgbClr val="002555"/>
                </a:solidFill>
              </a:rPr>
              <a:t>D’après source : INSEE – RP 2014</a:t>
            </a:r>
            <a:endParaRPr lang="fr-FR" sz="1100" i="1" dirty="0">
              <a:solidFill>
                <a:srgbClr val="002555"/>
              </a:solidFill>
            </a:endParaRPr>
          </a:p>
        </p:txBody>
      </p:sp>
      <p:graphicFrame>
        <p:nvGraphicFramePr>
          <p:cNvPr id="21" name="Graphique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8592711"/>
              </p:ext>
            </p:extLst>
          </p:nvPr>
        </p:nvGraphicFramePr>
        <p:xfrm>
          <a:off x="3008621" y="1816156"/>
          <a:ext cx="6122679" cy="4719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394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002555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870" y="-122999"/>
            <a:ext cx="9931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Une population plus jeune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132609" y="6632744"/>
            <a:ext cx="2794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solidFill>
                  <a:srgbClr val="002555"/>
                </a:solidFill>
              </a:rPr>
              <a:t>D'après source :  INSEE </a:t>
            </a:r>
            <a:r>
              <a:rPr lang="fr-FR" sz="1100" i="1" dirty="0" smtClean="0">
                <a:solidFill>
                  <a:srgbClr val="002555"/>
                </a:solidFill>
              </a:rPr>
              <a:t>- </a:t>
            </a:r>
            <a:r>
              <a:rPr lang="fr-FR" sz="1100" i="1" dirty="0">
                <a:solidFill>
                  <a:srgbClr val="002555"/>
                </a:solidFill>
              </a:rPr>
              <a:t>RP </a:t>
            </a:r>
            <a:r>
              <a:rPr lang="fr-FR" sz="1100" i="1" dirty="0" smtClean="0">
                <a:solidFill>
                  <a:srgbClr val="002555"/>
                </a:solidFill>
              </a:rPr>
              <a:t>2014</a:t>
            </a:r>
            <a:endParaRPr lang="fr-FR" sz="1100" i="1" dirty="0">
              <a:solidFill>
                <a:srgbClr val="002555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69" y="38891"/>
            <a:ext cx="1232898" cy="10656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124" y="3515020"/>
            <a:ext cx="36263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2454"/>
                </a:solidFill>
                <a:latin typeface="Balloon XBd BT" panose="03060902030402060201" pitchFamily="66" charset="0"/>
              </a:rPr>
              <a:t>Indice de jeunesse par territoire en </a:t>
            </a:r>
            <a:r>
              <a:rPr lang="fr-FR" sz="14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2014</a:t>
            </a:r>
            <a:endParaRPr lang="fr-FR" sz="1400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 rot="16200000">
            <a:off x="-2636561" y="2808584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DEMOGRAPHIQUES ET CARACTERISTIQUES DES POPULATIONS</a:t>
            </a:r>
          </a:p>
        </p:txBody>
      </p:sp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4687594"/>
              </p:ext>
            </p:extLst>
          </p:nvPr>
        </p:nvGraphicFramePr>
        <p:xfrm>
          <a:off x="841299" y="366890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Picture 2" descr="fond Grand chambor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0" t="687" r="26791" b="1718"/>
          <a:stretch>
            <a:fillRect/>
          </a:stretch>
        </p:blipFill>
        <p:spPr bwMode="auto">
          <a:xfrm>
            <a:off x="882218" y="2176547"/>
            <a:ext cx="575388" cy="74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407317" y="1227979"/>
            <a:ext cx="48906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BVL : 98</a:t>
            </a:r>
            <a:r>
              <a:rPr lang="fr-FR" sz="20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jeunes de </a:t>
            </a:r>
            <a:r>
              <a:rPr lang="fr-FR" sz="20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moins de 20 </a:t>
            </a:r>
            <a:r>
              <a:rPr lang="fr-FR" sz="20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</a:t>
            </a:r>
            <a:br>
              <a:rPr lang="fr-FR" sz="20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fr-FR" sz="20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20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 100 </a:t>
            </a:r>
            <a:r>
              <a:rPr lang="fr-FR" sz="20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personnes de 60 ans et plus</a:t>
            </a:r>
            <a:endParaRPr lang="fr-FR" sz="20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7" descr="fond BV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7" t="3265" r="18387" b="6189"/>
          <a:stretch>
            <a:fillRect/>
          </a:stretch>
        </p:blipFill>
        <p:spPr bwMode="auto">
          <a:xfrm>
            <a:off x="820521" y="1173833"/>
            <a:ext cx="698783" cy="69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379698" y="2141047"/>
            <a:ext cx="4289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GC : 89</a:t>
            </a:r>
            <a:r>
              <a:rPr lang="fr-FR" sz="20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jeunes de </a:t>
            </a:r>
            <a:r>
              <a:rPr lang="fr-FR" sz="20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moins de 20 </a:t>
            </a:r>
            <a:r>
              <a:rPr lang="fr-FR" sz="20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 </a:t>
            </a:r>
            <a:br>
              <a:rPr lang="fr-FR" sz="20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fr-FR" sz="20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 </a:t>
            </a:r>
            <a:r>
              <a:rPr lang="fr-FR" sz="20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 </a:t>
            </a:r>
            <a:r>
              <a:rPr lang="fr-FR" sz="20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personnes de 60 ans et plus</a:t>
            </a:r>
            <a:endParaRPr lang="fr-FR" sz="20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24095" y="278068"/>
            <a:ext cx="35237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Indice de jeunesse par commune en 2014</a:t>
            </a:r>
            <a:endParaRPr lang="fr-FR" sz="1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5" t="14607" r="19749" b="11134"/>
          <a:stretch/>
        </p:blipFill>
        <p:spPr>
          <a:xfrm>
            <a:off x="5888307" y="559787"/>
            <a:ext cx="6303693" cy="610575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" t="43604" r="79385" b="29016"/>
          <a:stretch/>
        </p:blipFill>
        <p:spPr>
          <a:xfrm>
            <a:off x="5865331" y="3863401"/>
            <a:ext cx="2735903" cy="285485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3287127" y="6434634"/>
            <a:ext cx="2794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solidFill>
                  <a:srgbClr val="002555"/>
                </a:solidFill>
              </a:rPr>
              <a:t>D'après source :  INSEE </a:t>
            </a:r>
            <a:r>
              <a:rPr lang="fr-FR" sz="1100" i="1" dirty="0" smtClean="0">
                <a:solidFill>
                  <a:srgbClr val="002555"/>
                </a:solidFill>
              </a:rPr>
              <a:t>- </a:t>
            </a:r>
            <a:r>
              <a:rPr lang="fr-FR" sz="1100" i="1" dirty="0">
                <a:solidFill>
                  <a:srgbClr val="002555"/>
                </a:solidFill>
              </a:rPr>
              <a:t>RP </a:t>
            </a:r>
            <a:r>
              <a:rPr lang="fr-FR" sz="1100" i="1" dirty="0" smtClean="0">
                <a:solidFill>
                  <a:srgbClr val="002555"/>
                </a:solidFill>
              </a:rPr>
              <a:t>2014</a:t>
            </a:r>
            <a:endParaRPr lang="fr-FR" sz="1100" i="1" dirty="0">
              <a:solidFill>
                <a:srgbClr val="002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7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5208" r="10443" b="3157"/>
          <a:stretch/>
        </p:blipFill>
        <p:spPr>
          <a:xfrm>
            <a:off x="5823732" y="600475"/>
            <a:ext cx="6457341" cy="5438904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002555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4711" y="-28887"/>
            <a:ext cx="11436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Une population aisée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3" y="-196587"/>
            <a:ext cx="1792987" cy="1799085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 rot="16200000">
            <a:off x="-2636561" y="2808584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DEMOGRAPHIQUES ET CARACTERISTIQUES DES POPULATIONS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 t="6692" r="55106" b="73445"/>
          <a:stretch/>
        </p:blipFill>
        <p:spPr>
          <a:xfrm>
            <a:off x="5578462" y="4157879"/>
            <a:ext cx="2191063" cy="18882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77186" y="442354"/>
            <a:ext cx="3574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BVL : 25 116 </a:t>
            </a:r>
            <a:r>
              <a:rPr lang="fr-FR" sz="14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euros </a:t>
            </a:r>
          </a:p>
          <a:p>
            <a:r>
              <a:rPr lang="fr-FR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GC </a:t>
            </a:r>
            <a:r>
              <a:rPr lang="fr-FR" b="1" dirty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fr-FR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27 791 </a:t>
            </a:r>
            <a:r>
              <a:rPr lang="fr-FR" sz="14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euros</a:t>
            </a:r>
          </a:p>
          <a:p>
            <a:r>
              <a:rPr lang="fr-FR" sz="14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revenu </a:t>
            </a:r>
            <a:r>
              <a:rPr lang="fr-FR" sz="14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fiscal moyen</a:t>
            </a:r>
          </a:p>
          <a:p>
            <a:endParaRPr lang="fr-FR" sz="14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9" t="91100" b="923"/>
          <a:stretch/>
        </p:blipFill>
        <p:spPr>
          <a:xfrm>
            <a:off x="8572500" y="6343231"/>
            <a:ext cx="3527585" cy="425869"/>
          </a:xfrm>
          <a:prstGeom prst="rect">
            <a:avLst/>
          </a:prstGeom>
        </p:spPr>
      </p:pic>
      <p:pic>
        <p:nvPicPr>
          <p:cNvPr id="12" name="Picture 2" descr="fond Grand chambor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0" t="687" r="26791" b="1718"/>
          <a:stretch>
            <a:fillRect/>
          </a:stretch>
        </p:blipFill>
        <p:spPr bwMode="auto">
          <a:xfrm>
            <a:off x="2030992" y="740999"/>
            <a:ext cx="424212" cy="54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3" name="Picture 7" descr="fond BV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7" t="3265" r="18387" b="6189"/>
          <a:stretch>
            <a:fillRect/>
          </a:stretch>
        </p:blipFill>
        <p:spPr bwMode="auto">
          <a:xfrm>
            <a:off x="1955404" y="168127"/>
            <a:ext cx="575388" cy="57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211152" y="1343391"/>
            <a:ext cx="436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Revenu fiscal de référence moyen 2015 (en euros)</a:t>
            </a:r>
            <a:endParaRPr lang="fr-FR" sz="1400" dirty="0"/>
          </a:p>
        </p:txBody>
      </p:sp>
      <p:sp>
        <p:nvSpPr>
          <p:cNvPr id="16" name="Rectangle 15"/>
          <p:cNvSpPr/>
          <p:nvPr/>
        </p:nvSpPr>
        <p:spPr>
          <a:xfrm>
            <a:off x="6104010" y="378760"/>
            <a:ext cx="5682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Revenu fiscal de référence moyen 2015 </a:t>
            </a:r>
            <a:r>
              <a:rPr lang="fr-FR" sz="14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(en milliers d’euros)</a:t>
            </a:r>
            <a:endParaRPr lang="fr-FR" sz="1400" dirty="0"/>
          </a:p>
        </p:txBody>
      </p:sp>
      <p:sp>
        <p:nvSpPr>
          <p:cNvPr id="17" name="Rectangle 16"/>
          <p:cNvSpPr/>
          <p:nvPr/>
        </p:nvSpPr>
        <p:spPr>
          <a:xfrm>
            <a:off x="1351376" y="3849304"/>
            <a:ext cx="3523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Part des pensions et retraites </a:t>
            </a:r>
          </a:p>
          <a:p>
            <a:pPr algn="ctr"/>
            <a:r>
              <a:rPr lang="fr-FR" sz="14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dans le total des revenus en 2015 (en %)</a:t>
            </a:r>
            <a:endParaRPr lang="fr-FR" sz="1400" dirty="0"/>
          </a:p>
        </p:txBody>
      </p:sp>
      <p:graphicFrame>
        <p:nvGraphicFramePr>
          <p:cNvPr id="18" name="Graphique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8069652"/>
              </p:ext>
            </p:extLst>
          </p:nvPr>
        </p:nvGraphicFramePr>
        <p:xfrm>
          <a:off x="701663" y="1602498"/>
          <a:ext cx="4968714" cy="2375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9" name="Graphique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9502151"/>
              </p:ext>
            </p:extLst>
          </p:nvPr>
        </p:nvGraphicFramePr>
        <p:xfrm>
          <a:off x="716099" y="4144703"/>
          <a:ext cx="4968000" cy="237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9" t="91100" b="923"/>
          <a:stretch/>
        </p:blipFill>
        <p:spPr>
          <a:xfrm>
            <a:off x="1969318" y="6474435"/>
            <a:ext cx="3527585" cy="42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4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002555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1736" y="0"/>
            <a:ext cx="11370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L'image d'une population </a:t>
            </a:r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"très </a:t>
            </a:r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active"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873689" y="6447470"/>
            <a:ext cx="103183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i="1" dirty="0">
                <a:solidFill>
                  <a:srgbClr val="002555"/>
                </a:solidFill>
              </a:rPr>
              <a:t>D'après source :  INSEE </a:t>
            </a:r>
            <a:r>
              <a:rPr lang="fr-FR" sz="1100" i="1" dirty="0" smtClean="0">
                <a:solidFill>
                  <a:srgbClr val="002555"/>
                </a:solidFill>
              </a:rPr>
              <a:t>- </a:t>
            </a:r>
            <a:r>
              <a:rPr lang="fr-FR" sz="1100" i="1" dirty="0">
                <a:solidFill>
                  <a:srgbClr val="002555"/>
                </a:solidFill>
              </a:rPr>
              <a:t>RP </a:t>
            </a:r>
            <a:r>
              <a:rPr lang="fr-FR" sz="1100" i="1" dirty="0" smtClean="0">
                <a:solidFill>
                  <a:srgbClr val="002555"/>
                </a:solidFill>
              </a:rPr>
              <a:t>2014</a:t>
            </a:r>
            <a:br>
              <a:rPr lang="fr-FR" sz="1100" i="1" dirty="0" smtClean="0">
                <a:solidFill>
                  <a:srgbClr val="002555"/>
                </a:solidFill>
              </a:rPr>
            </a:br>
            <a:endParaRPr lang="fr-FR" sz="1100" i="1" dirty="0">
              <a:solidFill>
                <a:srgbClr val="002555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639" y="-47945"/>
            <a:ext cx="1287361" cy="1224343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 rot="16200000">
            <a:off x="-2636561" y="2808584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DEMOGRAPHIQUES ET CARACTERISTIQUES DES POPULATIONS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788727"/>
              </p:ext>
            </p:extLst>
          </p:nvPr>
        </p:nvGraphicFramePr>
        <p:xfrm>
          <a:off x="1032719" y="1224342"/>
          <a:ext cx="10515600" cy="5224698"/>
        </p:xfrm>
        <a:graphic>
          <a:graphicData uri="http://schemas.openxmlformats.org/drawingml/2006/table">
            <a:tbl>
              <a:tblPr firstRow="1" bandRow="1"/>
              <a:tblGrid>
                <a:gridCol w="5257800"/>
                <a:gridCol w="5257800"/>
              </a:tblGrid>
              <a:tr h="518949">
                <a:tc gridSpan="2">
                  <a:txBody>
                    <a:bodyPr/>
                    <a:lstStyle/>
                    <a:p>
                      <a:pPr marL="342900" indent="-342900" algn="ctr" rtl="0" fontAlgn="ctr">
                        <a:buClr>
                          <a:srgbClr val="002555"/>
                        </a:buClr>
                        <a:buSzPts val="1900"/>
                        <a:buFont typeface="Arial" panose="020B0604020202020204" pitchFamily="34" charset="0"/>
                        <a:buChar char="•"/>
                      </a:pPr>
                      <a:endParaRPr lang="fr-FR" sz="2000" b="1" i="0" u="none" strike="noStrike" dirty="0" smtClean="0">
                        <a:solidFill>
                          <a:srgbClr val="002555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indent="-342900" algn="ctr" rtl="0" fontAlgn="ctr">
                        <a:buClr>
                          <a:srgbClr val="002555"/>
                        </a:buClr>
                        <a:buSzPts val="1900"/>
                        <a:buFont typeface="Arial" panose="020B0604020202020204" pitchFamily="34" charset="0"/>
                        <a:buChar char="•"/>
                      </a:pPr>
                      <a:r>
                        <a:rPr lang="fr-FR" sz="2000" b="1" i="0" u="none" strike="noStrike" dirty="0" smtClean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>Un </a:t>
                      </a:r>
                      <a:r>
                        <a:rPr lang="fr-FR" sz="2000" b="1" i="0" u="none" strike="noStrike" dirty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>taux d’activité élevé supérieur à celui du département lui-même bien classé </a:t>
                      </a:r>
                      <a:r>
                        <a:rPr lang="fr-FR" sz="2000" b="1" i="0" u="none" strike="noStrike" dirty="0" smtClean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fr-FR" sz="2000" b="1" i="0" u="none" strike="noStrike" dirty="0" smtClean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2000" b="1" i="0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fr-FR" sz="2000" b="1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74,7 %, 23e rang sur </a:t>
                      </a:r>
                      <a:r>
                        <a:rPr lang="fr-FR" sz="2000" b="1" i="0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96 pour l’importance de ce taux)</a:t>
                      </a:r>
                    </a:p>
                    <a:p>
                      <a:pPr marL="342900" indent="-342900" algn="ctr" rtl="0" fontAlgn="ctr">
                        <a:buClr>
                          <a:srgbClr val="002555"/>
                        </a:buClr>
                        <a:buSzPts val="1900"/>
                        <a:buFont typeface="Arial" panose="020B0604020202020204" pitchFamily="34" charset="0"/>
                        <a:buChar char="•"/>
                      </a:pPr>
                      <a:endParaRPr lang="fr-FR" sz="2000" b="1" i="0" u="none" strike="noStrike" kern="1200" dirty="0">
                        <a:solidFill>
                          <a:srgbClr val="FCAD1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83" marR="7183" marT="7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5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488989">
                <a:tc gridSpan="2">
                  <a:txBody>
                    <a:bodyPr/>
                    <a:lstStyle/>
                    <a:p>
                      <a:pPr marL="342900" indent="-342900" algn="ctr" defTabSz="914400" rtl="0" eaLnBrk="1" fontAlgn="ctr" latinLnBrk="0" hangingPunct="1">
                        <a:buClr>
                          <a:srgbClr val="002555"/>
                        </a:buClr>
                        <a:buSzPts val="1900"/>
                        <a:buFont typeface="Arial" panose="020B0604020202020204" pitchFamily="34" charset="0"/>
                        <a:buChar char="•"/>
                      </a:pPr>
                      <a:r>
                        <a:rPr lang="fr-FR" sz="2000" b="1" i="0" u="none" strike="noStrike" dirty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>Un taux d’emploi important comparé à celui du département </a:t>
                      </a:r>
                      <a:r>
                        <a:rPr lang="fr-FR" sz="2000" b="1" i="0" u="none" strike="noStrike" dirty="0" smtClean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fr-FR" sz="2000" b="1" i="0" u="none" strike="noStrike" dirty="0" smtClean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2000" b="1" i="0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fr-FR" sz="2000" b="1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65,5 %, 26e rang sur 96 pour l’importance de ce taux</a:t>
                      </a:r>
                      <a:r>
                        <a:rPr lang="fr-FR" sz="2000" b="1" i="0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342900" indent="-342900" algn="ctr" defTabSz="914400" rtl="0" eaLnBrk="1" fontAlgn="ctr" latinLnBrk="0" hangingPunct="1">
                        <a:buClr>
                          <a:srgbClr val="002555"/>
                        </a:buClr>
                        <a:buSzPts val="1900"/>
                        <a:buFont typeface="Arial" panose="020B0604020202020204" pitchFamily="34" charset="0"/>
                        <a:buChar char="•"/>
                      </a:pPr>
                      <a:endParaRPr lang="fr-FR" sz="2000" b="1" i="0" u="none" strike="noStrike" kern="1200" dirty="0" smtClean="0">
                        <a:solidFill>
                          <a:srgbClr val="FCAD1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555"/>
                        </a:buClr>
                        <a:buSzPts val="19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2000" b="1" i="0" u="none" strike="noStrike" dirty="0" smtClean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>La part des salariés à temps partiel inférieure à celle du département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555"/>
                        </a:buClr>
                        <a:buSzPts val="1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2000" b="1" i="0" u="none" strike="noStrike" dirty="0" smtClean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2000" b="1" i="0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(16,1 %, 14e rang sur 96 rang 1 = taux</a:t>
                      </a:r>
                      <a:r>
                        <a:rPr lang="fr-FR" sz="2000" b="1" i="0" u="none" strike="noStrike" kern="1200" baseline="0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le plus faible</a:t>
                      </a:r>
                      <a:r>
                        <a:rPr lang="fr-FR" sz="2000" b="1" i="0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342900" indent="-342900" algn="ctr" defTabSz="914400" rtl="0" eaLnBrk="1" fontAlgn="ctr" latinLnBrk="0" hangingPunct="1">
                        <a:buClr>
                          <a:srgbClr val="002555"/>
                        </a:buClr>
                        <a:buSzPts val="1900"/>
                        <a:buFont typeface="Arial" panose="020B0604020202020204" pitchFamily="34" charset="0"/>
                        <a:buChar char="•"/>
                      </a:pPr>
                      <a:endParaRPr lang="fr-FR" sz="2000" b="1" i="0" u="none" strike="noStrike" kern="1200" dirty="0">
                        <a:solidFill>
                          <a:srgbClr val="FCAD1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83" marR="7183" marT="7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57564">
                <a:tc gridSpan="2">
                  <a:txBody>
                    <a:bodyPr/>
                    <a:lstStyle/>
                    <a:p>
                      <a:pPr marL="342900" indent="-342900" algn="ctr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2000" b="1" i="0" u="none" strike="noStrike" dirty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>La part des salariés en contrat </a:t>
                      </a:r>
                      <a:r>
                        <a:rPr lang="fr-FR" sz="2000" b="1" i="0" u="none" strike="noStrike" dirty="0" smtClean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>précaire inférieure à celle du département</a:t>
                      </a:r>
                    </a:p>
                    <a:p>
                      <a:pPr marL="0" indent="0" algn="ctr" rtl="0" fontAlgn="ctr">
                        <a:buFont typeface="Arial" panose="020B0604020202020204" pitchFamily="34" charset="0"/>
                        <a:buNone/>
                      </a:pPr>
                      <a:r>
                        <a:rPr lang="fr-FR" sz="2000" b="1" i="0" u="none" strike="noStrike" dirty="0" smtClean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2000" b="1" i="0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(Loir-et-Cher : 15,6 % ; 49e sur 96,</a:t>
                      </a:r>
                      <a:r>
                        <a:rPr lang="fr-FR" sz="2000" b="1" i="0" u="none" strike="noStrike" kern="1200" baseline="0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rang 1 = taux le plus faible</a:t>
                      </a:r>
                      <a:r>
                        <a:rPr lang="fr-FR" sz="2000" b="1" i="0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)</a:t>
                      </a:r>
                      <a:endParaRPr lang="fr-FR" sz="2000" b="1" i="0" u="none" strike="noStrike" dirty="0">
                        <a:solidFill>
                          <a:srgbClr val="00255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3" marR="7183" marT="7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47407">
                <a:tc gridSpan="2">
                  <a:txBody>
                    <a:bodyPr/>
                    <a:lstStyle/>
                    <a:p>
                      <a:pPr marL="342900" indent="-342900" algn="ctr" rtl="0" fontAlgn="ctr">
                        <a:buFont typeface="Arial" panose="020B0604020202020204" pitchFamily="34" charset="0"/>
                        <a:buChar char="•"/>
                      </a:pPr>
                      <a:endParaRPr lang="fr-FR" sz="2000" b="1" i="0" u="none" strike="noStrike" dirty="0" smtClean="0">
                        <a:solidFill>
                          <a:srgbClr val="002555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indent="-342900" algn="ctr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fr-FR" sz="2000" b="1" i="0" u="none" strike="noStrike" dirty="0" smtClean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>Un</a:t>
                      </a:r>
                      <a:r>
                        <a:rPr lang="fr-FR" sz="2000" b="1" i="0" u="none" strike="noStrike" baseline="0" dirty="0" smtClean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> taux</a:t>
                      </a:r>
                      <a:r>
                        <a:rPr lang="fr-FR" sz="2000" b="1" i="0" u="none" strike="noStrike" dirty="0" smtClean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2000" b="1" i="0" u="none" strike="noStrike" dirty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>de </a:t>
                      </a:r>
                      <a:r>
                        <a:rPr lang="fr-FR" sz="2000" b="1" i="0" u="none" strike="noStrike" dirty="0" smtClean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>chômage comparativement bas :</a:t>
                      </a:r>
                      <a:r>
                        <a:rPr lang="fr-FR" sz="2000" b="1" i="0" u="none" strike="noStrike" baseline="0" dirty="0" smtClean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> 8,2 % sur la zone d’emploi</a:t>
                      </a:r>
                      <a:r>
                        <a:rPr lang="fr-FR" sz="2000" b="1" i="0" u="none" strike="noStrike" dirty="0" smtClean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fr-FR" sz="2000" b="1" i="0" u="none" strike="noStrike" dirty="0" smtClean="0">
                          <a:solidFill>
                            <a:srgbClr val="002555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20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(Loir-et-Cher : 8,2%, 26e </a:t>
                      </a:r>
                      <a:r>
                        <a:rPr lang="fr-FR" sz="2000" b="1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rang sur </a:t>
                      </a:r>
                      <a:r>
                        <a:rPr lang="fr-FR" sz="20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96, </a:t>
                      </a:r>
                      <a:r>
                        <a:rPr lang="fr-FR" sz="2000" b="1" i="0" u="none" strike="noStrike" kern="1200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rang 1 = taux</a:t>
                      </a:r>
                      <a:r>
                        <a:rPr lang="fr-FR" sz="2000" b="1" i="0" u="none" strike="noStrike" kern="1200" baseline="0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le plus faible</a:t>
                      </a:r>
                      <a:r>
                        <a:rPr lang="fr-FR" sz="2000" b="1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fr-FR" sz="20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3" marR="7183" marT="7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0334">
                <a:tc>
                  <a:txBody>
                    <a:bodyPr/>
                    <a:lstStyle/>
                    <a:p>
                      <a:pPr algn="just" rtl="0" fontAlgn="ctr">
                        <a:buClr>
                          <a:srgbClr val="000000"/>
                        </a:buClr>
                        <a:buSzPts val="1900"/>
                        <a:buFont typeface="Arial" panose="020B0604020202020204" pitchFamily="34" charset="0"/>
                        <a:buNone/>
                      </a:pP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83" marR="7183" marT="718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5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1900"/>
                        <a:buFont typeface="Arial" panose="020B0604020202020204" pitchFamily="34" charset="0"/>
                        <a:buNone/>
                      </a:pP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3935" marR="7183" marT="7183" marB="0" anchor="ctr">
                    <a:lnL w="19050" cap="flat" cmpd="sng" algn="ctr">
                      <a:solidFill>
                        <a:srgbClr val="0025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496">
                <a:tc>
                  <a:txBody>
                    <a:bodyPr/>
                    <a:lstStyle/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3" marR="7183" marT="718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3" marR="7183" marT="718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044380"/>
              </p:ext>
            </p:extLst>
          </p:nvPr>
        </p:nvGraphicFramePr>
        <p:xfrm>
          <a:off x="755633" y="786409"/>
          <a:ext cx="1116732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4792"/>
                <a:gridCol w="5562536"/>
              </a:tblGrid>
              <a:tr h="454893">
                <a:tc>
                  <a:txBody>
                    <a:bodyPr/>
                    <a:lstStyle/>
                    <a:p>
                      <a:pPr algn="ctr"/>
                      <a:r>
                        <a:rPr lang="fr-FR" sz="2400" b="1" kern="1200" dirty="0" smtClean="0">
                          <a:solidFill>
                            <a:srgbClr val="002555"/>
                          </a:solidFill>
                          <a:latin typeface="+mn-lt"/>
                          <a:ea typeface="+mn-ea"/>
                          <a:cs typeface="+mn-cs"/>
                        </a:rPr>
                        <a:t>Beauce Val de Loire</a:t>
                      </a:r>
                      <a:endParaRPr lang="fr-FR" sz="2400" b="1" kern="1200" dirty="0">
                        <a:solidFill>
                          <a:srgbClr val="00255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28575" cap="flat" cmpd="sng" algn="ctr">
                      <a:solidFill>
                        <a:srgbClr val="0025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25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400" b="1" kern="1200" dirty="0" smtClean="0">
                          <a:solidFill>
                            <a:srgbClr val="002555"/>
                          </a:solidFill>
                          <a:latin typeface="+mn-lt"/>
                          <a:ea typeface="+mn-ea"/>
                          <a:cs typeface="+mn-cs"/>
                        </a:rPr>
                        <a:t>Grand Chambord</a:t>
                      </a:r>
                      <a:endParaRPr lang="fr-FR" sz="2400" b="1" kern="1200" dirty="0">
                        <a:solidFill>
                          <a:srgbClr val="00255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0025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25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90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002555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1736" y="0"/>
            <a:ext cx="11370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Baisse </a:t>
            </a:r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 </a:t>
            </a:r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chômage mais une précarisation de l’emploi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06868" y="565011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002454"/>
                </a:solidFill>
                <a:latin typeface="Balloon XBd BT" panose="03060902030402060201" pitchFamily="66" charset="0"/>
              </a:rPr>
              <a:t>Nombre de demandeurs </a:t>
            </a:r>
            <a:r>
              <a:rPr lang="fr-FR" sz="16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d'emploi </a:t>
            </a:r>
            <a:r>
              <a:rPr lang="fr-FR" sz="1600" dirty="0">
                <a:solidFill>
                  <a:srgbClr val="002454"/>
                </a:solidFill>
                <a:latin typeface="Balloon XBd BT" panose="03060902030402060201" pitchFamily="66" charset="0"/>
              </a:rPr>
              <a:t>au 31/12/16 </a:t>
            </a:r>
            <a:r>
              <a:rPr lang="fr-FR" sz="16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/>
            </a:r>
            <a:br>
              <a:rPr lang="fr-FR" sz="16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</a:br>
            <a:r>
              <a:rPr lang="fr-FR" sz="16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et </a:t>
            </a:r>
            <a:r>
              <a:rPr lang="fr-FR" sz="1600" dirty="0">
                <a:solidFill>
                  <a:srgbClr val="002454"/>
                </a:solidFill>
                <a:latin typeface="Balloon XBd BT" panose="03060902030402060201" pitchFamily="66" charset="0"/>
              </a:rPr>
              <a:t>indicateur de chômage par territoire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82614" y="626770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i="1" dirty="0"/>
              <a:t>D'après sources : Pôle emploi (</a:t>
            </a:r>
            <a:r>
              <a:rPr lang="fr-FR" sz="1200" i="1" dirty="0" smtClean="0"/>
              <a:t>2017) </a:t>
            </a:r>
            <a:r>
              <a:rPr lang="fr-FR" sz="1200" i="1" dirty="0"/>
              <a:t>et INSEE </a:t>
            </a:r>
            <a:r>
              <a:rPr lang="fr-FR" sz="1200" i="1" dirty="0" smtClean="0"/>
              <a:t>- </a:t>
            </a:r>
            <a:r>
              <a:rPr lang="fr-FR" sz="1200" i="1" dirty="0"/>
              <a:t>RP </a:t>
            </a:r>
            <a:r>
              <a:rPr lang="fr-FR" sz="1200" i="1" dirty="0" smtClean="0"/>
              <a:t>2014  - </a:t>
            </a:r>
            <a:r>
              <a:rPr lang="fr-FR" sz="1200" i="1" dirty="0"/>
              <a:t>*Nombre de demandeurs d'emploi de catégories A, B et C au </a:t>
            </a:r>
            <a:r>
              <a:rPr lang="fr-FR" sz="1200" i="1" dirty="0" smtClean="0"/>
              <a:t>31/12/2017 pour 100 actifs de </a:t>
            </a:r>
            <a:r>
              <a:rPr lang="fr-FR" sz="1200" i="1" dirty="0"/>
              <a:t>15 à 64 ans en </a:t>
            </a:r>
            <a:r>
              <a:rPr lang="fr-FR" sz="1200" i="1" dirty="0" smtClean="0"/>
              <a:t>2014</a:t>
            </a:r>
            <a:endParaRPr lang="fr-FR" sz="1200" i="1" dirty="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16200000">
            <a:off x="-2636561" y="2808584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DEMOGRAPHIQUES ET CARACTERISTIQUES DES POPULATIONS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96272" y="503456"/>
            <a:ext cx="635572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BVL : 1 487 </a:t>
            </a:r>
          </a:p>
          <a:p>
            <a:r>
              <a:rPr lang="fr-FR" sz="3600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GC : 1 395 </a:t>
            </a:r>
          </a:p>
          <a:p>
            <a:r>
              <a:rPr lang="fr-FR" sz="2400" b="1" dirty="0" smtClean="0">
                <a:solidFill>
                  <a:srgbClr val="002555"/>
                </a:solidFill>
              </a:rPr>
              <a:t>demandeurs </a:t>
            </a:r>
            <a:r>
              <a:rPr lang="fr-FR" sz="2400" b="1" dirty="0">
                <a:solidFill>
                  <a:srgbClr val="002555"/>
                </a:solidFill>
              </a:rPr>
              <a:t>d’emploi </a:t>
            </a:r>
            <a:endParaRPr lang="fr-FR" sz="2400" b="1" dirty="0" smtClean="0">
              <a:solidFill>
                <a:srgbClr val="002555"/>
              </a:solidFill>
            </a:endParaRPr>
          </a:p>
          <a:p>
            <a:r>
              <a:rPr lang="fr-FR" sz="2400" b="1" dirty="0" smtClean="0">
                <a:solidFill>
                  <a:srgbClr val="002555"/>
                </a:solidFill>
              </a:rPr>
              <a:t>(cat</a:t>
            </a:r>
            <a:r>
              <a:rPr lang="fr-FR" sz="2400" b="1" dirty="0">
                <a:solidFill>
                  <a:srgbClr val="002555"/>
                </a:solidFill>
              </a:rPr>
              <a:t>. A, B et 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002555"/>
              </a:solidFill>
            </a:endParaRPr>
          </a:p>
        </p:txBody>
      </p:sp>
      <p:pic>
        <p:nvPicPr>
          <p:cNvPr id="13" name="Picture 2" descr="fond Grand chambor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0" t="687" r="26791" b="1718"/>
          <a:stretch>
            <a:fillRect/>
          </a:stretch>
        </p:blipFill>
        <p:spPr bwMode="auto">
          <a:xfrm>
            <a:off x="1213262" y="1149786"/>
            <a:ext cx="424212" cy="54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5" name="Picture 7" descr="fond BV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7" t="3265" r="18387" b="6189"/>
          <a:stretch>
            <a:fillRect/>
          </a:stretch>
        </p:blipFill>
        <p:spPr bwMode="auto">
          <a:xfrm>
            <a:off x="1137674" y="576914"/>
            <a:ext cx="575388" cy="57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1" t="11384" r="2778" b="6659"/>
          <a:stretch/>
        </p:blipFill>
        <p:spPr>
          <a:xfrm>
            <a:off x="5289547" y="647125"/>
            <a:ext cx="6642100" cy="56205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72400" y="64633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dirty="0">
                <a:solidFill>
                  <a:srgbClr val="002555"/>
                </a:solidFill>
                <a:latin typeface="Balloon XBd BT" panose="03060902030402060201" pitchFamily="66" charset="0"/>
              </a:rPr>
              <a:t>Nombre de demandeurs </a:t>
            </a:r>
            <a:r>
              <a:rPr lang="fr-FR" sz="1600" dirty="0" smtClean="0">
                <a:solidFill>
                  <a:srgbClr val="002555"/>
                </a:solidFill>
                <a:latin typeface="Balloon XBd BT" panose="03060902030402060201" pitchFamily="66" charset="0"/>
              </a:rPr>
              <a:t>d'emploi </a:t>
            </a:r>
            <a:r>
              <a:rPr lang="fr-FR" sz="1600" dirty="0">
                <a:solidFill>
                  <a:srgbClr val="002555"/>
                </a:solidFill>
                <a:latin typeface="Balloon XBd BT" panose="03060902030402060201" pitchFamily="66" charset="0"/>
              </a:rPr>
              <a:t>au </a:t>
            </a:r>
            <a:r>
              <a:rPr lang="fr-FR" sz="1600" dirty="0" smtClean="0">
                <a:solidFill>
                  <a:srgbClr val="002555"/>
                </a:solidFill>
                <a:latin typeface="Balloon XBd BT" panose="03060902030402060201" pitchFamily="66" charset="0"/>
              </a:rPr>
              <a:t>31/12/17</a:t>
            </a:r>
            <a:endParaRPr lang="fr-FR" sz="1600" dirty="0">
              <a:solidFill>
                <a:srgbClr val="002555"/>
              </a:solidFill>
              <a:latin typeface="Balloon XBd BT" panose="03060902030402060201" pitchFamily="66" charset="0"/>
            </a:endParaRPr>
          </a:p>
          <a:p>
            <a:r>
              <a:rPr lang="fr-FR" sz="1600" dirty="0">
                <a:solidFill>
                  <a:srgbClr val="002555"/>
                </a:solidFill>
                <a:latin typeface="Balloon XBd BT" panose="03060902030402060201" pitchFamily="66" charset="0"/>
              </a:rPr>
              <a:t>et indicateur de chômage par territoire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" t="44512" r="70882" b="6473"/>
          <a:stretch/>
        </p:blipFill>
        <p:spPr>
          <a:xfrm>
            <a:off x="3119735" y="3368002"/>
            <a:ext cx="2556969" cy="33613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22900" y="3429000"/>
            <a:ext cx="459714" cy="27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5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002555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r="-1657"/>
          <a:stretch/>
        </p:blipFill>
        <p:spPr>
          <a:xfrm>
            <a:off x="3949700" y="471458"/>
            <a:ext cx="8417514" cy="52233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1736" y="0"/>
            <a:ext cx="11370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 difficultés sociales assez peu marquées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16200000">
            <a:off x="-2636561" y="2808584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DEMOGRAPHIQUES ET CARACTERISTIQUES DES POPULATIONS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329368" y="5969945"/>
            <a:ext cx="10619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25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Carte </a:t>
            </a:r>
            <a:r>
              <a:rPr lang="fr-FR" sz="1200" i="1" dirty="0">
                <a:solidFill>
                  <a:srgbClr val="0025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synthèse réalisée à partir d’un ensemble d’indicateurs : </a:t>
            </a:r>
            <a:r>
              <a:rPr lang="fr-FR" sz="1200" i="1" dirty="0" smtClean="0">
                <a:solidFill>
                  <a:srgbClr val="0025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niveaux </a:t>
            </a:r>
            <a:r>
              <a:rPr lang="fr-FR" sz="1200" i="1" dirty="0">
                <a:solidFill>
                  <a:srgbClr val="0025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revenus, part des foyers non imposés, allocataires CAF à bas revenu, évolution de l’emploi </a:t>
            </a:r>
            <a:r>
              <a:rPr lang="fr-FR" sz="1200" i="1">
                <a:solidFill>
                  <a:srgbClr val="0025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salarié </a:t>
            </a:r>
            <a:r>
              <a:rPr lang="fr-FR" sz="1200" i="1" smtClean="0">
                <a:solidFill>
                  <a:srgbClr val="0025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2010-2014</a:t>
            </a:r>
            <a:r>
              <a:rPr lang="fr-FR" sz="1200" i="1" dirty="0">
                <a:solidFill>
                  <a:srgbClr val="00255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indicateur de chômage, part des bénéficiaires du RSA, des familles monoparentales.</a:t>
            </a:r>
            <a:endParaRPr lang="fr-FR" sz="1200" dirty="0">
              <a:solidFill>
                <a:srgbClr val="002555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67237" y="5571669"/>
            <a:ext cx="45247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Sources  : Observatoire et Conseil départemental du Loiret </a:t>
            </a:r>
            <a:endParaRPr lang="fr-FR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92" b="46447"/>
          <a:stretch/>
        </p:blipFill>
        <p:spPr>
          <a:xfrm>
            <a:off x="892747" y="3290889"/>
            <a:ext cx="5048267" cy="258921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89" r="59892" b="3369"/>
          <a:stretch/>
        </p:blipFill>
        <p:spPr>
          <a:xfrm>
            <a:off x="467944" y="1600200"/>
            <a:ext cx="5048267" cy="184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2714" y="-140343"/>
            <a:ext cx="113702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Une croissance forte du </a:t>
            </a:r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parc de </a:t>
            </a:r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logements </a:t>
            </a:r>
            <a:b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 suit </a:t>
            </a:r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celle des ménages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16200000">
            <a:off x="-2570459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55331" y="2715697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HABITAT 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8510663" y="1236715"/>
            <a:ext cx="2910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555"/>
                </a:solidFill>
              </a:rPr>
              <a:t>Entre 2009 </a:t>
            </a:r>
            <a:r>
              <a:rPr lang="fr-FR" sz="2400" b="1" dirty="0">
                <a:solidFill>
                  <a:srgbClr val="002555"/>
                </a:solidFill>
              </a:rPr>
              <a:t>à </a:t>
            </a:r>
            <a:r>
              <a:rPr lang="fr-FR" sz="2400" b="1" dirty="0" smtClean="0">
                <a:solidFill>
                  <a:srgbClr val="002555"/>
                </a:solidFill>
              </a:rPr>
              <a:t>2014</a:t>
            </a:r>
            <a:endParaRPr lang="fr-FR" sz="2400" b="1" dirty="0">
              <a:solidFill>
                <a:srgbClr val="002555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558" y="2692742"/>
            <a:ext cx="830891" cy="108903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546561" y="2946288"/>
            <a:ext cx="2384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C000"/>
                </a:solidFill>
              </a:rPr>
              <a:t>+ 809 ménages</a:t>
            </a:r>
            <a:endParaRPr lang="fr-FR" sz="2400" b="1" dirty="0">
              <a:solidFill>
                <a:srgbClr val="002555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51699" y="1698308"/>
            <a:ext cx="2745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C000"/>
                </a:solidFill>
              </a:rPr>
              <a:t> +  1 041 logements</a:t>
            </a:r>
            <a:endParaRPr lang="fr-FR" sz="2400" b="1" dirty="0">
              <a:solidFill>
                <a:srgbClr val="002555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53" y="1178075"/>
            <a:ext cx="1471703" cy="1471703"/>
          </a:xfrm>
          <a:prstGeom prst="rect">
            <a:avLst/>
          </a:prstGeom>
        </p:spPr>
      </p:pic>
      <p:sp>
        <p:nvSpPr>
          <p:cNvPr id="22" name="Flèche à angle droit 21"/>
          <p:cNvSpPr/>
          <p:nvPr/>
        </p:nvSpPr>
        <p:spPr>
          <a:xfrm rot="5400000">
            <a:off x="8136823" y="2730947"/>
            <a:ext cx="383101" cy="266096"/>
          </a:xfrm>
          <a:prstGeom prst="bentUpArrow">
            <a:avLst/>
          </a:prstGeom>
          <a:solidFill>
            <a:srgbClr val="FCAD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6937151" y="984760"/>
            <a:ext cx="4994328" cy="5628630"/>
          </a:xfrm>
          <a:prstGeom prst="roundRect">
            <a:avLst/>
          </a:prstGeom>
          <a:noFill/>
          <a:ln>
            <a:solidFill>
              <a:srgbClr val="002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8808182" y="771809"/>
            <a:ext cx="1529206" cy="369332"/>
          </a:xfrm>
          <a:prstGeom prst="rect">
            <a:avLst/>
          </a:prstGeom>
          <a:solidFill>
            <a:srgbClr val="002555"/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Entente</a:t>
            </a:r>
            <a:endParaRPr lang="fr-FR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847367" y="2019717"/>
            <a:ext cx="1198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555"/>
                </a:solidFill>
              </a:rPr>
              <a:t> + 5,4 %</a:t>
            </a:r>
            <a:endParaRPr lang="fr-FR" sz="2400" b="1" dirty="0">
              <a:solidFill>
                <a:srgbClr val="002555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155839" y="3296919"/>
            <a:ext cx="1198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555"/>
                </a:solidFill>
              </a:rPr>
              <a:t> + 4,9 %</a:t>
            </a:r>
            <a:endParaRPr lang="fr-FR" sz="2400" b="1" dirty="0">
              <a:solidFill>
                <a:srgbClr val="002555"/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136" y="3902025"/>
            <a:ext cx="953734" cy="95526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9844519" y="3938626"/>
            <a:ext cx="2384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C000"/>
                </a:solidFill>
              </a:rPr>
              <a:t>- 80 résidences secondaires</a:t>
            </a:r>
            <a:endParaRPr lang="fr-FR" sz="2400" b="1" dirty="0">
              <a:solidFill>
                <a:srgbClr val="002555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259369" y="4677857"/>
            <a:ext cx="1198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555"/>
                </a:solidFill>
              </a:rPr>
              <a:t> - 5,1 %</a:t>
            </a:r>
            <a:endParaRPr lang="fr-FR" sz="2400" b="1" dirty="0">
              <a:solidFill>
                <a:srgbClr val="002555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666183" y="5270239"/>
            <a:ext cx="2384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C000"/>
                </a:solidFill>
              </a:rPr>
              <a:t>+ 312 logements vacants</a:t>
            </a:r>
            <a:endParaRPr lang="fr-FR" sz="2400" b="1" dirty="0">
              <a:solidFill>
                <a:srgbClr val="002555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207089" y="6028997"/>
            <a:ext cx="1529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555"/>
                </a:solidFill>
              </a:rPr>
              <a:t> + 21,7 %</a:t>
            </a:r>
            <a:endParaRPr lang="fr-FR" sz="2400" b="1" dirty="0">
              <a:solidFill>
                <a:srgbClr val="002555"/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25" y="5205644"/>
            <a:ext cx="1129860" cy="903888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4114648" y="6472620"/>
            <a:ext cx="3079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rgbClr val="002555"/>
                </a:solidFill>
              </a:rPr>
              <a:t>D’après source : INSEE – RP 2009 - 2014</a:t>
            </a:r>
            <a:endParaRPr lang="fr-FR" sz="1200" i="1" dirty="0">
              <a:solidFill>
                <a:srgbClr val="002555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54753" y="984760"/>
            <a:ext cx="3845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Evolution comparée de la population, </a:t>
            </a:r>
          </a:p>
          <a:p>
            <a:pPr algn="ctr"/>
            <a:r>
              <a:rPr lang="fr-FR" sz="12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du nombre de ménages et de logements </a:t>
            </a:r>
            <a:br>
              <a:rPr lang="fr-FR" sz="12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</a:br>
            <a:r>
              <a:rPr lang="fr-FR" sz="12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entre 2009 et 2014 selon le territoire en %</a:t>
            </a:r>
            <a:endParaRPr lang="fr-FR" sz="1200" dirty="0"/>
          </a:p>
        </p:txBody>
      </p:sp>
      <p:graphicFrame>
        <p:nvGraphicFramePr>
          <p:cNvPr id="37" name="Graphique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7453876"/>
              </p:ext>
            </p:extLst>
          </p:nvPr>
        </p:nvGraphicFramePr>
        <p:xfrm>
          <a:off x="962604" y="1631091"/>
          <a:ext cx="5847308" cy="4836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2138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735" y="0"/>
            <a:ext cx="1137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 qui se poursuit actuellement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16200000">
            <a:off x="-2570459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55331" y="2715697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HABITAT </a:t>
            </a:r>
            <a:endParaRPr lang="fr-FR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41327" y="1288148"/>
            <a:ext cx="3233920" cy="5476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fr-FR" altLang="fr-FR" sz="1800" dirty="0">
                <a:solidFill>
                  <a:srgbClr val="002555"/>
                </a:solidFill>
                <a:latin typeface="+mn-lt"/>
              </a:rPr>
              <a:t>logements mis en chantier au cours des 3 dernières années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78958" y="1228177"/>
            <a:ext cx="80983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3200" b="1" dirty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529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57428" y="3227016"/>
            <a:ext cx="3099626" cy="6810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defPPr>
              <a:defRPr lang="fr-FR"/>
            </a:defPPr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002555"/>
                </a:solidFill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r-FR" altLang="fr-FR" sz="1800" dirty="0"/>
              <a:t>du parc total de logements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89184" y="3902294"/>
            <a:ext cx="449104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600">
                <a:solidFill>
                  <a:srgbClr val="002454"/>
                </a:solidFill>
                <a:latin typeface="Balloon XBd BT" panose="03060902030402060201" pitchFamily="66" charset="0"/>
              </a:defRPr>
            </a:lvl1pPr>
          </a:lstStyle>
          <a:p>
            <a:r>
              <a:rPr lang="fr-FR" altLang="fr-FR" sz="1400" dirty="0"/>
              <a:t>Taux de construction nouvelle 2014-2017 </a:t>
            </a:r>
            <a:r>
              <a:rPr lang="fr-FR" altLang="fr-FR" sz="1400" dirty="0" smtClean="0"/>
              <a:t/>
            </a:r>
            <a:br>
              <a:rPr lang="fr-FR" altLang="fr-FR" sz="1400" dirty="0" smtClean="0"/>
            </a:br>
            <a:r>
              <a:rPr lang="fr-FR" altLang="fr-FR" sz="1400" dirty="0" smtClean="0"/>
              <a:t>par </a:t>
            </a:r>
            <a:r>
              <a:rPr lang="fr-FR" altLang="fr-FR" sz="1400" dirty="0"/>
              <a:t>territoire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10" y="98881"/>
            <a:ext cx="1466598" cy="121658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631001" y="1975955"/>
            <a:ext cx="63557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BVL : 171</a:t>
            </a:r>
          </a:p>
          <a:p>
            <a:r>
              <a:rPr lang="fr-FR" sz="3200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GC : 358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b="1" dirty="0">
              <a:solidFill>
                <a:srgbClr val="002555"/>
              </a:solidFill>
            </a:endParaRPr>
          </a:p>
        </p:txBody>
      </p:sp>
      <p:pic>
        <p:nvPicPr>
          <p:cNvPr id="30" name="Picture 2" descr="fond Grand chambo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0" t="687" r="26791" b="1718"/>
          <a:stretch>
            <a:fillRect/>
          </a:stretch>
        </p:blipFill>
        <p:spPr bwMode="auto">
          <a:xfrm>
            <a:off x="1055613" y="2472204"/>
            <a:ext cx="424212" cy="54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1" name="Picture 7" descr="fond BV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7" t="3265" r="18387" b="6189"/>
          <a:stretch>
            <a:fillRect/>
          </a:stretch>
        </p:blipFill>
        <p:spPr bwMode="auto">
          <a:xfrm>
            <a:off x="980025" y="1899332"/>
            <a:ext cx="575388" cy="57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32" name="Graphique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8614395"/>
              </p:ext>
            </p:extLst>
          </p:nvPr>
        </p:nvGraphicFramePr>
        <p:xfrm>
          <a:off x="797214" y="4154361"/>
          <a:ext cx="4278033" cy="2705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3" name="ZoneTexte 32"/>
          <p:cNvSpPr txBox="1"/>
          <p:nvPr/>
        </p:nvSpPr>
        <p:spPr>
          <a:xfrm>
            <a:off x="797214" y="3116536"/>
            <a:ext cx="109998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3200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2,6 %</a:t>
            </a:r>
            <a:endParaRPr lang="fr-FR" sz="3200" b="1" dirty="0">
              <a:ln w="0"/>
              <a:solidFill>
                <a:srgbClr val="FCAD1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7835" y="779971"/>
            <a:ext cx="7226158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FR" sz="1400" dirty="0">
                <a:solidFill>
                  <a:srgbClr val="002454"/>
                </a:solidFill>
                <a:latin typeface="Balloon XBd BT" panose="03060902030402060201" pitchFamily="66" charset="0"/>
              </a:rPr>
              <a:t>Nombre de logements mis en chantier dans le </a:t>
            </a:r>
            <a:r>
              <a:rPr lang="fr-FR" sz="14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périmètre </a:t>
            </a:r>
            <a:r>
              <a:rPr lang="fr-FR" sz="1400" dirty="0">
                <a:solidFill>
                  <a:srgbClr val="002454"/>
                </a:solidFill>
                <a:latin typeface="Balloon XBd BT" panose="03060902030402060201" pitchFamily="66" charset="0"/>
              </a:rPr>
              <a:t>depuis 1999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537" y="2183660"/>
            <a:ext cx="6927056" cy="3671386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 flipH="1" flipV="1">
            <a:off x="5417433" y="2020715"/>
            <a:ext cx="3580618" cy="26998"/>
          </a:xfrm>
          <a:prstGeom prst="line">
            <a:avLst/>
          </a:prstGeom>
          <a:ln>
            <a:solidFill>
              <a:srgbClr val="C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5417432" y="2020714"/>
            <a:ext cx="0" cy="189852"/>
          </a:xfrm>
          <a:prstGeom prst="line">
            <a:avLst/>
          </a:prstGeom>
          <a:ln>
            <a:solidFill>
              <a:srgbClr val="C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8998051" y="2061771"/>
            <a:ext cx="0" cy="189852"/>
          </a:xfrm>
          <a:prstGeom prst="line">
            <a:avLst/>
          </a:prstGeom>
          <a:ln>
            <a:solidFill>
              <a:srgbClr val="C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6327354" y="1687346"/>
            <a:ext cx="1619546" cy="523220"/>
          </a:xfrm>
          <a:prstGeom prst="rect">
            <a:avLst/>
          </a:prstGeom>
          <a:solidFill>
            <a:srgbClr val="C0D0D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002555"/>
                </a:solidFill>
              </a:rPr>
              <a:t>250 </a:t>
            </a:r>
            <a:r>
              <a:rPr lang="fr-FR" sz="1400" b="1" dirty="0">
                <a:solidFill>
                  <a:srgbClr val="002555"/>
                </a:solidFill>
              </a:rPr>
              <a:t>logements </a:t>
            </a:r>
            <a:r>
              <a:rPr lang="fr-FR" sz="1400" b="1" dirty="0" smtClean="0">
                <a:solidFill>
                  <a:srgbClr val="002555"/>
                </a:solidFill>
              </a:rPr>
              <a:t/>
            </a:r>
            <a:br>
              <a:rPr lang="fr-FR" sz="1400" b="1" dirty="0" smtClean="0">
                <a:solidFill>
                  <a:srgbClr val="002555"/>
                </a:solidFill>
              </a:rPr>
            </a:br>
            <a:r>
              <a:rPr lang="fr-FR" sz="1400" b="1" dirty="0" smtClean="0">
                <a:solidFill>
                  <a:srgbClr val="002555"/>
                </a:solidFill>
              </a:rPr>
              <a:t>en </a:t>
            </a:r>
            <a:r>
              <a:rPr lang="fr-FR" sz="1400" b="1" dirty="0">
                <a:solidFill>
                  <a:srgbClr val="002555"/>
                </a:solidFill>
              </a:rPr>
              <a:t>moyenne par an</a:t>
            </a:r>
          </a:p>
        </p:txBody>
      </p:sp>
      <p:cxnSp>
        <p:nvCxnSpPr>
          <p:cNvPr id="36" name="Connecteur droit 35"/>
          <p:cNvCxnSpPr/>
          <p:nvPr/>
        </p:nvCxnSpPr>
        <p:spPr>
          <a:xfrm>
            <a:off x="9117539" y="2061771"/>
            <a:ext cx="0" cy="189852"/>
          </a:xfrm>
          <a:prstGeom prst="line">
            <a:avLst/>
          </a:prstGeom>
          <a:ln>
            <a:solidFill>
              <a:srgbClr val="C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H="1">
            <a:off x="9117538" y="2058307"/>
            <a:ext cx="2796557" cy="2789"/>
          </a:xfrm>
          <a:prstGeom prst="line">
            <a:avLst/>
          </a:prstGeom>
          <a:ln>
            <a:solidFill>
              <a:srgbClr val="C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9969718" y="1728403"/>
            <a:ext cx="1619546" cy="523220"/>
          </a:xfrm>
          <a:prstGeom prst="rect">
            <a:avLst/>
          </a:prstGeom>
          <a:solidFill>
            <a:srgbClr val="C0D0D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002555"/>
                </a:solidFill>
              </a:rPr>
              <a:t>160 </a:t>
            </a:r>
            <a:r>
              <a:rPr lang="fr-FR" sz="1400" b="1" dirty="0">
                <a:solidFill>
                  <a:srgbClr val="002555"/>
                </a:solidFill>
              </a:rPr>
              <a:t>logements </a:t>
            </a:r>
            <a:r>
              <a:rPr lang="fr-FR" sz="1400" b="1" dirty="0" smtClean="0">
                <a:solidFill>
                  <a:srgbClr val="002555"/>
                </a:solidFill>
              </a:rPr>
              <a:t/>
            </a:r>
            <a:br>
              <a:rPr lang="fr-FR" sz="1400" b="1" dirty="0" smtClean="0">
                <a:solidFill>
                  <a:srgbClr val="002555"/>
                </a:solidFill>
              </a:rPr>
            </a:br>
            <a:r>
              <a:rPr lang="fr-FR" sz="1400" b="1" dirty="0" smtClean="0">
                <a:solidFill>
                  <a:srgbClr val="002555"/>
                </a:solidFill>
              </a:rPr>
              <a:t>en </a:t>
            </a:r>
            <a:r>
              <a:rPr lang="fr-FR" sz="1400" b="1" dirty="0">
                <a:solidFill>
                  <a:srgbClr val="002555"/>
                </a:solidFill>
              </a:rPr>
              <a:t>moyenne par an</a:t>
            </a:r>
          </a:p>
        </p:txBody>
      </p:sp>
      <p:cxnSp>
        <p:nvCxnSpPr>
          <p:cNvPr id="41" name="Connecteur droit 40"/>
          <p:cNvCxnSpPr/>
          <p:nvPr/>
        </p:nvCxnSpPr>
        <p:spPr>
          <a:xfrm>
            <a:off x="11913821" y="2078225"/>
            <a:ext cx="0" cy="189852"/>
          </a:xfrm>
          <a:prstGeom prst="line">
            <a:avLst/>
          </a:prstGeom>
          <a:ln>
            <a:solidFill>
              <a:srgbClr val="C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7992092" y="3235405"/>
            <a:ext cx="91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555"/>
                </a:solidFill>
              </a:rPr>
              <a:t>Entente</a:t>
            </a:r>
            <a:endParaRPr lang="fr-FR" dirty="0">
              <a:solidFill>
                <a:srgbClr val="002555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339232" y="6232026"/>
            <a:ext cx="14766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800" i="1" dirty="0">
                <a:solidFill>
                  <a:srgbClr val="002555"/>
                </a:solidFill>
                <a:latin typeface="Arial" panose="020B0604020202020204" pitchFamily="34" charset="0"/>
              </a:rPr>
              <a:t>D'après source :  SITADEL2</a:t>
            </a:r>
          </a:p>
        </p:txBody>
      </p:sp>
    </p:spTree>
    <p:extLst>
      <p:ext uri="{BB962C8B-B14F-4D97-AF65-F5344CB8AC3E}">
        <p14:creationId xmlns:p14="http://schemas.microsoft.com/office/powerpoint/2010/main" val="255151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C0D0D0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 rot="16200000">
            <a:off x="-2570459" y="2808584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>
                <a:solidFill>
                  <a:srgbClr val="0025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TERRITOIRE</a:t>
            </a:r>
          </a:p>
        </p:txBody>
      </p:sp>
      <p:sp>
        <p:nvSpPr>
          <p:cNvPr id="8" name="Rectangle 7"/>
          <p:cNvSpPr/>
          <p:nvPr/>
        </p:nvSpPr>
        <p:spPr>
          <a:xfrm>
            <a:off x="844710" y="2025624"/>
            <a:ext cx="2609317" cy="1785104"/>
          </a:xfrm>
          <a:prstGeom prst="rect">
            <a:avLst/>
          </a:prstGeom>
          <a:solidFill>
            <a:srgbClr val="002555"/>
          </a:solidFill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 communautés de communes</a:t>
            </a:r>
          </a:p>
          <a:p>
            <a:endParaRPr lang="fr-FR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47 communes</a:t>
            </a:r>
            <a:endParaRPr lang="fr-FR" sz="14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41 000 habitants </a:t>
            </a:r>
            <a:endParaRPr lang="fr-FR" sz="14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19 600 actifs</a:t>
            </a:r>
            <a:endParaRPr lang="fr-FR" sz="14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11 300 emplois</a:t>
            </a:r>
            <a:endParaRPr lang="fr-FR" sz="1400" dirty="0"/>
          </a:p>
        </p:txBody>
      </p:sp>
      <p:sp>
        <p:nvSpPr>
          <p:cNvPr id="12" name="Rectangle 11"/>
          <p:cNvSpPr/>
          <p:nvPr/>
        </p:nvSpPr>
        <p:spPr>
          <a:xfrm>
            <a:off x="-737288" y="119944"/>
            <a:ext cx="145193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 territoire de l’entente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43" y="824663"/>
            <a:ext cx="8549657" cy="604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735" y="0"/>
            <a:ext cx="113702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 parc de </a:t>
            </a:r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résidences principales </a:t>
            </a:r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assez </a:t>
            </a:r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ancien...</a:t>
            </a:r>
            <a:b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surtout en Beauce Val de Loire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16200000">
            <a:off x="-2570459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55331" y="2715697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HABITAT 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131310" y="1635624"/>
            <a:ext cx="653831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200" dirty="0">
                <a:solidFill>
                  <a:srgbClr val="002454"/>
                </a:solidFill>
                <a:latin typeface="Balloon XBd BT" panose="03060902030402060201" pitchFamily="66" charset="0"/>
              </a:rPr>
              <a:t>Répartition des résidences principales en </a:t>
            </a:r>
            <a:r>
              <a:rPr lang="fr-FR" sz="12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2014 </a:t>
            </a:r>
            <a:r>
              <a:rPr lang="fr-FR" sz="1200" dirty="0">
                <a:solidFill>
                  <a:srgbClr val="002454"/>
                </a:solidFill>
                <a:latin typeface="Balloon XBd BT" panose="03060902030402060201" pitchFamily="66" charset="0"/>
              </a:rPr>
              <a:t>selon leur date d'achèvement (en %)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76692" y="6170471"/>
            <a:ext cx="609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rgbClr val="002555"/>
                </a:solidFill>
              </a:rPr>
              <a:t>D'après source :  INSEE - 2014 - Champ : résidences principales construites avant 2012</a:t>
            </a:r>
          </a:p>
        </p:txBody>
      </p:sp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9588289"/>
              </p:ext>
            </p:extLst>
          </p:nvPr>
        </p:nvGraphicFramePr>
        <p:xfrm>
          <a:off x="343239" y="1949556"/>
          <a:ext cx="7672388" cy="3233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197" y="1949556"/>
            <a:ext cx="4130451" cy="313662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10518" y="1160415"/>
            <a:ext cx="386780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200" dirty="0">
                <a:solidFill>
                  <a:srgbClr val="002454"/>
                </a:solidFill>
                <a:latin typeface="Balloon XBd BT" panose="03060902030402060201" pitchFamily="66" charset="0"/>
              </a:rPr>
              <a:t>Part des résidences principales </a:t>
            </a:r>
            <a:r>
              <a:rPr lang="fr-FR" sz="12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/>
            </a:r>
            <a:br>
              <a:rPr lang="fr-FR" sz="12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</a:br>
            <a:r>
              <a:rPr lang="fr-FR" sz="12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dont </a:t>
            </a:r>
            <a:r>
              <a:rPr lang="fr-FR" sz="1200" dirty="0">
                <a:solidFill>
                  <a:srgbClr val="002454"/>
                </a:solidFill>
                <a:latin typeface="Balloon XBd BT" panose="03060902030402060201" pitchFamily="66" charset="0"/>
              </a:rPr>
              <a:t>la date d'achèvement est antérieure à 1946 </a:t>
            </a:r>
            <a:r>
              <a:rPr lang="fr-FR" sz="12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/>
            </a:r>
            <a:br>
              <a:rPr lang="fr-FR" sz="12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</a:br>
            <a:r>
              <a:rPr lang="fr-FR" sz="12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par </a:t>
            </a:r>
            <a:r>
              <a:rPr lang="fr-FR" sz="1200" dirty="0">
                <a:solidFill>
                  <a:srgbClr val="002454"/>
                </a:solidFill>
                <a:latin typeface="Balloon XBd BT" panose="03060902030402060201" pitchFamily="66" charset="0"/>
              </a:rPr>
              <a:t>commune en 2014 (en %)</a:t>
            </a:r>
          </a:p>
        </p:txBody>
      </p:sp>
    </p:spTree>
    <p:extLst>
      <p:ext uri="{BB962C8B-B14F-4D97-AF65-F5344CB8AC3E}">
        <p14:creationId xmlns:p14="http://schemas.microsoft.com/office/powerpoint/2010/main" val="229284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735" y="0"/>
            <a:ext cx="113702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Près de </a:t>
            </a:r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</a:t>
            </a:r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ménages sur dix sont propriétaires </a:t>
            </a:r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</a:t>
            </a:r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leur résidence principale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16200000">
            <a:off x="-2570459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55331" y="2715697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HABITAT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958849" y="6131803"/>
            <a:ext cx="9147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rgbClr val="002555"/>
                </a:solidFill>
              </a:rPr>
              <a:t>D’après source : INSEE – RP 2014 (* Logés gratuitement et locataires d’un meublé ou d’une chambre d’hôtel)</a:t>
            </a:r>
            <a:endParaRPr lang="fr-FR" sz="1200" i="1" dirty="0">
              <a:solidFill>
                <a:srgbClr val="002555"/>
              </a:solidFill>
            </a:endParaRPr>
          </a:p>
        </p:txBody>
      </p:sp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9061621"/>
              </p:ext>
            </p:extLst>
          </p:nvPr>
        </p:nvGraphicFramePr>
        <p:xfrm>
          <a:off x="386463" y="2564996"/>
          <a:ext cx="6229350" cy="3378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tangle 18"/>
          <p:cNvSpPr/>
          <p:nvPr/>
        </p:nvSpPr>
        <p:spPr>
          <a:xfrm>
            <a:off x="1134867" y="1810638"/>
            <a:ext cx="503038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FR" sz="12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Répartition des ménages selon le statut d’occupation 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FR" sz="12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selon le territoire en 2014 (en %)</a:t>
            </a:r>
            <a:endParaRPr lang="fr-FR" sz="1200" dirty="0">
              <a:solidFill>
                <a:srgbClr val="002454"/>
              </a:solidFill>
              <a:latin typeface="Balloon XBd BT" panose="03060902030402060201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15813" y="1833615"/>
            <a:ext cx="503038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fr-FR" sz="12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Répartition des ménages du périmètre selon le statut d’occupation et l’âge de la personne de référence du ménage en 2014 (en %)</a:t>
            </a:r>
            <a:endParaRPr lang="fr-FR" sz="1200" dirty="0">
              <a:solidFill>
                <a:srgbClr val="002454"/>
              </a:solidFill>
              <a:latin typeface="Balloon XBd BT" panose="03060902030402060201" pitchFamily="66" charset="0"/>
            </a:endParaRPr>
          </a:p>
        </p:txBody>
      </p:sp>
      <p:graphicFrame>
        <p:nvGraphicFramePr>
          <p:cNvPr id="23" name="Graphique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664838"/>
              </p:ext>
            </p:extLst>
          </p:nvPr>
        </p:nvGraphicFramePr>
        <p:xfrm>
          <a:off x="6311220" y="2564997"/>
          <a:ext cx="6046847" cy="3182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7336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735" y="0"/>
            <a:ext cx="113702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 parc social assez peu développé</a:t>
            </a:r>
            <a:b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 mais peu de </a:t>
            </a:r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tensions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16200000">
            <a:off x="-2570459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-255331" y="2715697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HABITAT 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967773" y="760181"/>
            <a:ext cx="10659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1 377 </a:t>
            </a:r>
            <a:r>
              <a:rPr lang="fr-FR" b="1" dirty="0" smtClean="0">
                <a:solidFill>
                  <a:srgbClr val="002555"/>
                </a:solidFill>
              </a:rPr>
              <a:t>logements </a:t>
            </a:r>
            <a:r>
              <a:rPr lang="fr-FR" b="1" dirty="0">
                <a:solidFill>
                  <a:srgbClr val="002555"/>
                </a:solidFill>
              </a:rPr>
              <a:t>sociaux des organismes HLM au 1er janvier </a:t>
            </a:r>
            <a:r>
              <a:rPr lang="fr-FR" b="1" dirty="0" smtClean="0">
                <a:solidFill>
                  <a:srgbClr val="002555"/>
                </a:solidFill>
              </a:rPr>
              <a:t>2016</a:t>
            </a:r>
          </a:p>
        </p:txBody>
      </p:sp>
      <p:pic>
        <p:nvPicPr>
          <p:cNvPr id="13" name="Picture 2" descr="fond Grand chambor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0" t="687" r="26791" b="1718"/>
          <a:stretch>
            <a:fillRect/>
          </a:stretch>
        </p:blipFill>
        <p:spPr bwMode="auto">
          <a:xfrm>
            <a:off x="977361" y="2250439"/>
            <a:ext cx="575388" cy="74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45645" y="1558706"/>
            <a:ext cx="4890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BVL : 750</a:t>
            </a:r>
            <a:endParaRPr lang="fr-FR" sz="20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7" descr="fond BV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7" t="3265" r="18387" b="6189"/>
          <a:stretch>
            <a:fillRect/>
          </a:stretch>
        </p:blipFill>
        <p:spPr bwMode="auto">
          <a:xfrm>
            <a:off x="958849" y="1504560"/>
            <a:ext cx="698783" cy="69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45645" y="2250439"/>
            <a:ext cx="4289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GC : 627</a:t>
            </a:r>
            <a:endParaRPr lang="fr-FR" sz="20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76" y="4249814"/>
            <a:ext cx="1119332" cy="92213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98" y="4078364"/>
            <a:ext cx="948035" cy="89472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32654" y="3437098"/>
            <a:ext cx="16225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rgbClr val="002555"/>
                </a:solidFill>
              </a:rPr>
              <a:t>292 demandes </a:t>
            </a:r>
            <a:br>
              <a:rPr lang="fr-FR" dirty="0" smtClean="0">
                <a:solidFill>
                  <a:srgbClr val="002555"/>
                </a:solidFill>
              </a:rPr>
            </a:br>
            <a:r>
              <a:rPr lang="fr-FR" dirty="0" smtClean="0">
                <a:solidFill>
                  <a:srgbClr val="002555"/>
                </a:solidFill>
              </a:rPr>
              <a:t>en cours</a:t>
            </a:r>
            <a:endParaRPr lang="fr-FR" dirty="0">
              <a:solidFill>
                <a:srgbClr val="002555"/>
              </a:solidFill>
            </a:endParaRPr>
          </a:p>
        </p:txBody>
      </p:sp>
      <p:sp>
        <p:nvSpPr>
          <p:cNvPr id="22" name="Virage 21"/>
          <p:cNvSpPr/>
          <p:nvPr/>
        </p:nvSpPr>
        <p:spPr>
          <a:xfrm>
            <a:off x="1817779" y="3474490"/>
            <a:ext cx="695325" cy="641266"/>
          </a:xfrm>
          <a:prstGeom prst="bentArrow">
            <a:avLst/>
          </a:prstGeom>
          <a:solidFill>
            <a:srgbClr val="FCA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Virage 22"/>
          <p:cNvSpPr/>
          <p:nvPr/>
        </p:nvSpPr>
        <p:spPr>
          <a:xfrm rot="10800000">
            <a:off x="4034831" y="5124151"/>
            <a:ext cx="695325" cy="641266"/>
          </a:xfrm>
          <a:prstGeom prst="bentArrow">
            <a:avLst/>
          </a:prstGeom>
          <a:solidFill>
            <a:srgbClr val="FCA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32654" y="5245991"/>
            <a:ext cx="1618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2555"/>
                </a:solidFill>
              </a:rPr>
              <a:t>158 attributions </a:t>
            </a:r>
          </a:p>
          <a:p>
            <a:r>
              <a:rPr lang="fr-FR" dirty="0" smtClean="0">
                <a:solidFill>
                  <a:srgbClr val="002555"/>
                </a:solidFill>
              </a:rPr>
              <a:t>à fin décembre</a:t>
            </a:r>
            <a:br>
              <a:rPr lang="fr-FR" dirty="0" smtClean="0">
                <a:solidFill>
                  <a:srgbClr val="002555"/>
                </a:solidFill>
              </a:rPr>
            </a:br>
            <a:r>
              <a:rPr lang="fr-FR" dirty="0" smtClean="0">
                <a:solidFill>
                  <a:srgbClr val="002555"/>
                </a:solidFill>
              </a:rPr>
              <a:t> 2016</a:t>
            </a:r>
            <a:endParaRPr lang="fr-FR" dirty="0">
              <a:solidFill>
                <a:srgbClr val="002555"/>
              </a:solidFill>
            </a:endParaRPr>
          </a:p>
        </p:txBody>
      </p:sp>
      <p:sp>
        <p:nvSpPr>
          <p:cNvPr id="24" name="Virage 23"/>
          <p:cNvSpPr/>
          <p:nvPr/>
        </p:nvSpPr>
        <p:spPr>
          <a:xfrm rot="5400000">
            <a:off x="4224467" y="3577306"/>
            <a:ext cx="695325" cy="641266"/>
          </a:xfrm>
          <a:prstGeom prst="bentArrow">
            <a:avLst/>
          </a:prstGeom>
          <a:solidFill>
            <a:srgbClr val="FCA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Virage 24"/>
          <p:cNvSpPr/>
          <p:nvPr/>
        </p:nvSpPr>
        <p:spPr>
          <a:xfrm rot="16200000">
            <a:off x="1899738" y="5198973"/>
            <a:ext cx="695325" cy="641266"/>
          </a:xfrm>
          <a:prstGeom prst="bentArrow">
            <a:avLst/>
          </a:prstGeom>
          <a:solidFill>
            <a:srgbClr val="FCA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57297" y="4400875"/>
            <a:ext cx="1569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Taux de </a:t>
            </a:r>
          </a:p>
          <a:p>
            <a:r>
              <a:rPr lang="fr-FR" sz="1400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pression : 1,8</a:t>
            </a:r>
            <a:endParaRPr lang="fr-FR" sz="14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947794" y="6605874"/>
            <a:ext cx="30396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800" i="1" dirty="0" smtClean="0">
                <a:solidFill>
                  <a:srgbClr val="002555"/>
                </a:solidFill>
                <a:latin typeface="Arial" panose="020B0604020202020204" pitchFamily="34" charset="0"/>
              </a:rPr>
              <a:t>D'après sources : RPLS au 1</a:t>
            </a:r>
            <a:r>
              <a:rPr lang="fr-FR" sz="800" i="1" baseline="30000" dirty="0" smtClean="0">
                <a:solidFill>
                  <a:srgbClr val="002555"/>
                </a:solidFill>
                <a:latin typeface="Arial" panose="020B0604020202020204" pitchFamily="34" charset="0"/>
              </a:rPr>
              <a:t>er </a:t>
            </a:r>
            <a:r>
              <a:rPr lang="fr-FR" sz="800" i="1" dirty="0" smtClean="0">
                <a:solidFill>
                  <a:srgbClr val="002555"/>
                </a:solidFill>
                <a:latin typeface="Arial" panose="020B0604020202020204" pitchFamily="34" charset="0"/>
              </a:rPr>
              <a:t>janvier 2016 et INSEE RP 2014</a:t>
            </a:r>
            <a:endParaRPr lang="fr-FR" sz="800" i="1" dirty="0">
              <a:solidFill>
                <a:srgbClr val="002555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99057" y="6390431"/>
            <a:ext cx="159370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800" i="1" dirty="0">
                <a:solidFill>
                  <a:srgbClr val="002555"/>
                </a:solidFill>
                <a:latin typeface="Arial" panose="020B0604020202020204" pitchFamily="34" charset="0"/>
              </a:rPr>
              <a:t>D'après source : AFIDEM USH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8135" y="1704895"/>
            <a:ext cx="5359200" cy="490097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096000" y="1300801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000" dirty="0">
                <a:solidFill>
                  <a:srgbClr val="002454"/>
                </a:solidFill>
                <a:latin typeface="Balloon XBd BT" panose="03060902030402060201" pitchFamily="66" charset="0"/>
              </a:rPr>
              <a:t>Nombre de logements sociaux des organismes HLM au 1</a:t>
            </a:r>
            <a:r>
              <a:rPr lang="fr-FR" sz="1000" baseline="30000" dirty="0">
                <a:solidFill>
                  <a:srgbClr val="002454"/>
                </a:solidFill>
                <a:latin typeface="Balloon XBd BT" panose="03060902030402060201" pitchFamily="66" charset="0"/>
              </a:rPr>
              <a:t>er</a:t>
            </a:r>
            <a:r>
              <a:rPr lang="fr-FR" sz="1000" dirty="0">
                <a:solidFill>
                  <a:srgbClr val="002454"/>
                </a:solidFill>
                <a:latin typeface="Balloon XBd BT" panose="03060902030402060201" pitchFamily="66" charset="0"/>
              </a:rPr>
              <a:t> janvier 2016 </a:t>
            </a:r>
          </a:p>
          <a:p>
            <a:pPr algn="ctr">
              <a:lnSpc>
                <a:spcPct val="120000"/>
              </a:lnSpc>
            </a:pPr>
            <a:r>
              <a:rPr lang="fr-FR" sz="1000" dirty="0">
                <a:solidFill>
                  <a:srgbClr val="002454"/>
                </a:solidFill>
                <a:latin typeface="Balloon XBd BT" panose="03060902030402060201" pitchFamily="66" charset="0"/>
              </a:rPr>
              <a:t>et Proportion de logements HLM  </a:t>
            </a:r>
            <a:r>
              <a:rPr lang="fr-FR" sz="10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dans </a:t>
            </a:r>
            <a:r>
              <a:rPr lang="fr-FR" sz="1000" dirty="0">
                <a:solidFill>
                  <a:srgbClr val="002454"/>
                </a:solidFill>
                <a:latin typeface="Balloon XBd BT" panose="03060902030402060201" pitchFamily="66" charset="0"/>
              </a:rPr>
              <a:t>le total des résidences principales en 2014 (en %)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6493" y="4536629"/>
            <a:ext cx="637872" cy="109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5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735" y="0"/>
            <a:ext cx="1137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Une économie encore marquée au « Faire »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EC008C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16200000">
            <a:off x="-2570459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ECONOMIQUES</a:t>
            </a: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36120" y="6339748"/>
            <a:ext cx="153279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D'après source : </a:t>
            </a:r>
            <a:r>
              <a:rPr lang="fr-FR" sz="800" i="1">
                <a:solidFill>
                  <a:srgbClr val="002454"/>
                </a:solidFill>
                <a:latin typeface="Arial" panose="020B0604020202020204" pitchFamily="34" charset="0"/>
              </a:rPr>
              <a:t>INSEE </a:t>
            </a:r>
            <a:r>
              <a:rPr lang="fr-FR" sz="800" i="1" smtClean="0">
                <a:solidFill>
                  <a:srgbClr val="002454"/>
                </a:solidFill>
                <a:latin typeface="Arial" panose="020B0604020202020204" pitchFamily="34" charset="0"/>
              </a:rPr>
              <a:t>- </a:t>
            </a:r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RP 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351288" y="1115511"/>
            <a:ext cx="675122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200">
                <a:solidFill>
                  <a:srgbClr val="002454"/>
                </a:solidFill>
                <a:latin typeface="Balloon XBd BT" panose="03060902030402060201" pitchFamily="66" charset="0"/>
              </a:defRPr>
            </a:lvl1pPr>
          </a:lstStyle>
          <a:p>
            <a:pPr algn="ctr"/>
            <a:r>
              <a:rPr lang="fr-FR" sz="1600" dirty="0"/>
              <a:t>Répartition comparée de l’emploi total (en %)</a:t>
            </a:r>
          </a:p>
        </p:txBody>
      </p:sp>
      <p:graphicFrame>
        <p:nvGraphicFramePr>
          <p:cNvPr id="11" name="Graphiqu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400145"/>
              </p:ext>
            </p:extLst>
          </p:nvPr>
        </p:nvGraphicFramePr>
        <p:xfrm>
          <a:off x="1476676" y="1213814"/>
          <a:ext cx="9284730" cy="545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767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735" y="0"/>
            <a:ext cx="1137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 profil économique différent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EC008C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16200000">
            <a:off x="-2570459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ECONOMIQUES</a:t>
            </a: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36120" y="6339748"/>
            <a:ext cx="153279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D'après source : </a:t>
            </a:r>
            <a:r>
              <a:rPr lang="fr-FR" sz="800" i="1">
                <a:solidFill>
                  <a:srgbClr val="002454"/>
                </a:solidFill>
                <a:latin typeface="Arial" panose="020B0604020202020204" pitchFamily="34" charset="0"/>
              </a:rPr>
              <a:t>INSEE </a:t>
            </a:r>
            <a:r>
              <a:rPr lang="fr-FR" sz="800" i="1" smtClean="0">
                <a:solidFill>
                  <a:srgbClr val="002454"/>
                </a:solidFill>
                <a:latin typeface="Arial" panose="020B0604020202020204" pitchFamily="34" charset="0"/>
              </a:rPr>
              <a:t>- </a:t>
            </a:r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RP 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131253" y="1097367"/>
            <a:ext cx="675122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200">
                <a:solidFill>
                  <a:srgbClr val="002454"/>
                </a:solidFill>
                <a:latin typeface="Balloon XBd BT" panose="03060902030402060201" pitchFamily="66" charset="0"/>
              </a:defRPr>
            </a:lvl1pPr>
          </a:lstStyle>
          <a:p>
            <a:pPr algn="ctr"/>
            <a:r>
              <a:rPr lang="fr-FR" sz="1600" dirty="0"/>
              <a:t>Répartition comparée de l’emploi total (en %)</a:t>
            </a:r>
          </a:p>
        </p:txBody>
      </p:sp>
      <p:graphicFrame>
        <p:nvGraphicFramePr>
          <p:cNvPr id="12" name="Graphiqu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637787"/>
              </p:ext>
            </p:extLst>
          </p:nvPr>
        </p:nvGraphicFramePr>
        <p:xfrm>
          <a:off x="1584182" y="1158922"/>
          <a:ext cx="9284730" cy="545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383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Graphique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761869"/>
              </p:ext>
            </p:extLst>
          </p:nvPr>
        </p:nvGraphicFramePr>
        <p:xfrm>
          <a:off x="981824" y="438953"/>
          <a:ext cx="10857249" cy="5814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821735" y="0"/>
            <a:ext cx="1137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 mais des activités peu présentes (gestion, formation, etc.)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EC008C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 rot="16200000">
            <a:off x="-2570459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ECONOMIQUES</a:t>
            </a: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357909" y="6661131"/>
            <a:ext cx="18165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D'après source : INSEE </a:t>
            </a:r>
            <a:r>
              <a:rPr lang="fr-FR" sz="800" i="1" dirty="0" smtClean="0">
                <a:solidFill>
                  <a:srgbClr val="002454"/>
                </a:solidFill>
                <a:latin typeface="Arial" panose="020B0604020202020204" pitchFamily="34" charset="0"/>
              </a:rPr>
              <a:t>– RP 2014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131253" y="485097"/>
            <a:ext cx="675122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200">
                <a:solidFill>
                  <a:srgbClr val="002454"/>
                </a:solidFill>
                <a:latin typeface="Balloon XBd BT" panose="03060902030402060201" pitchFamily="66" charset="0"/>
              </a:defRPr>
            </a:lvl1pPr>
          </a:lstStyle>
          <a:p>
            <a:pPr algn="ctr"/>
            <a:r>
              <a:rPr lang="fr-FR" sz="1600" dirty="0"/>
              <a:t>Répartition des emplois selon la fonction exercée en 2014 (en %)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319142" y="3697206"/>
            <a:ext cx="461665" cy="21945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 smtClean="0">
                <a:ln w="12700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Transports, Logistique</a:t>
            </a:r>
            <a:endParaRPr lang="fr-FR" dirty="0">
              <a:ln w="12700">
                <a:solidFill>
                  <a:srgbClr val="015287"/>
                </a:solidFill>
              </a:ln>
              <a:solidFill>
                <a:srgbClr val="002555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064757" y="3697206"/>
            <a:ext cx="461665" cy="21945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 smtClean="0">
                <a:ln w="12700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Services de proximité</a:t>
            </a:r>
            <a:endParaRPr lang="fr-FR" dirty="0">
              <a:ln w="12700">
                <a:solidFill>
                  <a:srgbClr val="015287"/>
                </a:solidFill>
              </a:ln>
              <a:solidFill>
                <a:srgbClr val="002555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753363" y="3697206"/>
            <a:ext cx="461665" cy="21945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 smtClean="0">
                <a:ln w="12700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Fabrication</a:t>
            </a:r>
            <a:endParaRPr lang="fr-FR" dirty="0">
              <a:ln w="12700">
                <a:solidFill>
                  <a:srgbClr val="015287"/>
                </a:solidFill>
              </a:ln>
              <a:solidFill>
                <a:srgbClr val="002555"/>
              </a:solidFill>
            </a:endParaRPr>
          </a:p>
        </p:txBody>
      </p:sp>
      <p:sp>
        <p:nvSpPr>
          <p:cNvPr id="26" name="ZoneTexte 23"/>
          <p:cNvSpPr txBox="1"/>
          <p:nvPr/>
        </p:nvSpPr>
        <p:spPr>
          <a:xfrm>
            <a:off x="6215475" y="3718800"/>
            <a:ext cx="415498" cy="21945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 smtClean="0">
                <a:ln w="12700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Distribution</a:t>
            </a:r>
            <a:endParaRPr lang="fr-FR" sz="1500" dirty="0">
              <a:ln w="12700">
                <a:solidFill>
                  <a:srgbClr val="015287"/>
                </a:solidFill>
              </a:ln>
              <a:solidFill>
                <a:srgbClr val="002555"/>
              </a:solidFill>
            </a:endParaRPr>
          </a:p>
        </p:txBody>
      </p:sp>
      <p:sp>
        <p:nvSpPr>
          <p:cNvPr id="27" name="ZoneTexte 23"/>
          <p:cNvSpPr txBox="1"/>
          <p:nvPr/>
        </p:nvSpPr>
        <p:spPr>
          <a:xfrm>
            <a:off x="6901248" y="3697206"/>
            <a:ext cx="415498" cy="21945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 smtClean="0">
                <a:ln w="12700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Santé, Action Sociale</a:t>
            </a:r>
            <a:endParaRPr lang="fr-FR" sz="1500" dirty="0">
              <a:ln w="12700">
                <a:solidFill>
                  <a:srgbClr val="015287"/>
                </a:solidFill>
              </a:ln>
              <a:solidFill>
                <a:srgbClr val="002555"/>
              </a:solidFill>
            </a:endParaRPr>
          </a:p>
        </p:txBody>
      </p:sp>
      <p:sp>
        <p:nvSpPr>
          <p:cNvPr id="28" name="ZoneTexte 23"/>
          <p:cNvSpPr txBox="1"/>
          <p:nvPr/>
        </p:nvSpPr>
        <p:spPr>
          <a:xfrm>
            <a:off x="8951865" y="3124201"/>
            <a:ext cx="553998" cy="276899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>
                <a:ln w="9525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Commerce</a:t>
            </a:r>
          </a:p>
          <a:p>
            <a:r>
              <a:rPr lang="fr-FR" sz="1200" dirty="0" smtClean="0">
                <a:ln w="9525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Inter-entreprises</a:t>
            </a:r>
            <a:endParaRPr lang="fr-FR" sz="1200" dirty="0">
              <a:ln w="9525">
                <a:solidFill>
                  <a:srgbClr val="015287"/>
                </a:solidFill>
              </a:ln>
              <a:solidFill>
                <a:srgbClr val="002555"/>
              </a:solidFill>
            </a:endParaRPr>
          </a:p>
        </p:txBody>
      </p:sp>
      <p:sp>
        <p:nvSpPr>
          <p:cNvPr id="29" name="ZoneTexte 23"/>
          <p:cNvSpPr txBox="1"/>
          <p:nvPr/>
        </p:nvSpPr>
        <p:spPr>
          <a:xfrm>
            <a:off x="9641513" y="3147723"/>
            <a:ext cx="507831" cy="276899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dirty="0" smtClean="0">
                <a:ln w="9525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Conception, </a:t>
            </a:r>
          </a:p>
          <a:p>
            <a:r>
              <a:rPr lang="fr-FR" sz="1050" dirty="0" smtClean="0">
                <a:ln w="9525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Recherche</a:t>
            </a:r>
            <a:endParaRPr lang="fr-FR" sz="1050" dirty="0">
              <a:ln w="9525">
                <a:solidFill>
                  <a:srgbClr val="015287"/>
                </a:solidFill>
              </a:ln>
              <a:solidFill>
                <a:srgbClr val="002555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048000" y="3429000"/>
            <a:ext cx="6096000" cy="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31" y="6078308"/>
            <a:ext cx="629698" cy="330041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05" y="5957804"/>
            <a:ext cx="545400" cy="57389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38" y="5964448"/>
            <a:ext cx="594227" cy="565139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89" y="6021190"/>
            <a:ext cx="551805" cy="551805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39" y="5955318"/>
            <a:ext cx="425536" cy="583319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41" y="5946632"/>
            <a:ext cx="678936" cy="662477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89" y="5953605"/>
            <a:ext cx="658713" cy="557213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429" y="5925034"/>
            <a:ext cx="639552" cy="639552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42" y="5953605"/>
            <a:ext cx="568559" cy="636705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477" y="5920856"/>
            <a:ext cx="384866" cy="692758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157" y="5891766"/>
            <a:ext cx="664615" cy="67282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8922312" y="6116083"/>
            <a:ext cx="636713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i="1" baseline="30000" dirty="0">
                <a:solidFill>
                  <a:srgbClr val="002555"/>
                </a:solidFill>
                <a:latin typeface="Minion Pro Med" panose="02040503050306020203" pitchFamily="18" charset="0"/>
              </a:rPr>
              <a:t>B2B</a:t>
            </a: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699" y="5986832"/>
            <a:ext cx="463293" cy="577754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130" y="5952032"/>
            <a:ext cx="569080" cy="595996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481" y="5920856"/>
            <a:ext cx="735020" cy="752474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3429476" y="3697206"/>
            <a:ext cx="461665" cy="21945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 smtClean="0">
                <a:ln w="12700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Entretien - Réparation</a:t>
            </a:r>
            <a:endParaRPr lang="fr-FR" dirty="0">
              <a:ln w="12700">
                <a:solidFill>
                  <a:srgbClr val="015287"/>
                </a:solidFill>
              </a:ln>
              <a:solidFill>
                <a:srgbClr val="002555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4112745" y="3707207"/>
            <a:ext cx="461665" cy="21945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 smtClean="0">
                <a:ln w="12700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Gestion</a:t>
            </a:r>
            <a:endParaRPr lang="fr-FR" dirty="0">
              <a:ln w="12700">
                <a:solidFill>
                  <a:srgbClr val="015287"/>
                </a:solidFill>
              </a:ln>
              <a:solidFill>
                <a:srgbClr val="002555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828978" y="2934524"/>
            <a:ext cx="415498" cy="29643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500" dirty="0" smtClean="0">
                <a:ln w="12700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Bâtiment – Travaux publics</a:t>
            </a:r>
            <a:endParaRPr lang="fr-FR" sz="1500" dirty="0">
              <a:ln w="12700">
                <a:solidFill>
                  <a:srgbClr val="015287"/>
                </a:solidFill>
              </a:ln>
              <a:solidFill>
                <a:srgbClr val="002555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5568187" y="2927462"/>
            <a:ext cx="415498" cy="29643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500" dirty="0" smtClean="0">
                <a:ln w="12700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Agriculture</a:t>
            </a:r>
            <a:endParaRPr lang="fr-FR" sz="1500" dirty="0">
              <a:ln w="12700">
                <a:solidFill>
                  <a:srgbClr val="015287"/>
                </a:solidFill>
              </a:ln>
              <a:solidFill>
                <a:srgbClr val="002555"/>
              </a:solidFill>
            </a:endParaRPr>
          </a:p>
        </p:txBody>
      </p:sp>
      <p:sp>
        <p:nvSpPr>
          <p:cNvPr id="56" name="ZoneTexte 23"/>
          <p:cNvSpPr txBox="1"/>
          <p:nvPr/>
        </p:nvSpPr>
        <p:spPr>
          <a:xfrm>
            <a:off x="7609424" y="3697206"/>
            <a:ext cx="415498" cy="21945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 smtClean="0">
                <a:ln w="12700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Administration publique</a:t>
            </a:r>
            <a:endParaRPr lang="fr-FR" sz="1500" dirty="0">
              <a:ln w="12700">
                <a:solidFill>
                  <a:srgbClr val="015287"/>
                </a:solidFill>
              </a:ln>
              <a:solidFill>
                <a:srgbClr val="002555"/>
              </a:solidFill>
            </a:endParaRPr>
          </a:p>
        </p:txBody>
      </p:sp>
      <p:sp>
        <p:nvSpPr>
          <p:cNvPr id="57" name="ZoneTexte 23"/>
          <p:cNvSpPr txBox="1"/>
          <p:nvPr/>
        </p:nvSpPr>
        <p:spPr>
          <a:xfrm>
            <a:off x="8313052" y="3697206"/>
            <a:ext cx="369332" cy="21945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>
                <a:ln w="12700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Education, Formation</a:t>
            </a:r>
            <a:endParaRPr lang="fr-FR" sz="1200" dirty="0">
              <a:ln w="12700">
                <a:solidFill>
                  <a:srgbClr val="015287"/>
                </a:solidFill>
              </a:ln>
              <a:solidFill>
                <a:srgbClr val="002555"/>
              </a:solidFill>
            </a:endParaRPr>
          </a:p>
        </p:txBody>
      </p:sp>
      <p:sp>
        <p:nvSpPr>
          <p:cNvPr id="58" name="ZoneTexte 23"/>
          <p:cNvSpPr txBox="1"/>
          <p:nvPr/>
        </p:nvSpPr>
        <p:spPr>
          <a:xfrm>
            <a:off x="11035075" y="3122775"/>
            <a:ext cx="507831" cy="276899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dirty="0" smtClean="0">
                <a:ln w="9525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Culture</a:t>
            </a:r>
            <a:br>
              <a:rPr lang="fr-FR" sz="1050" dirty="0" smtClean="0">
                <a:ln w="9525">
                  <a:solidFill>
                    <a:srgbClr val="015287"/>
                  </a:solidFill>
                </a:ln>
                <a:solidFill>
                  <a:srgbClr val="002555"/>
                </a:solidFill>
              </a:rPr>
            </a:br>
            <a:r>
              <a:rPr lang="fr-FR" sz="1050" dirty="0" smtClean="0">
                <a:ln w="9525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Loisirs</a:t>
            </a:r>
          </a:p>
        </p:txBody>
      </p:sp>
      <p:sp>
        <p:nvSpPr>
          <p:cNvPr id="59" name="ZoneTexte 23"/>
          <p:cNvSpPr txBox="1"/>
          <p:nvPr/>
        </p:nvSpPr>
        <p:spPr>
          <a:xfrm>
            <a:off x="10324794" y="3177641"/>
            <a:ext cx="669414" cy="276899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dirty="0" smtClean="0">
                <a:ln w="9525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Prestations</a:t>
            </a:r>
            <a:br>
              <a:rPr lang="fr-FR" sz="1050" dirty="0" smtClean="0">
                <a:ln w="9525">
                  <a:solidFill>
                    <a:srgbClr val="015287"/>
                  </a:solidFill>
                </a:ln>
                <a:solidFill>
                  <a:srgbClr val="002555"/>
                </a:solidFill>
              </a:rPr>
            </a:br>
            <a:r>
              <a:rPr lang="fr-FR" sz="1050" dirty="0" smtClean="0">
                <a:ln w="9525">
                  <a:solidFill>
                    <a:srgbClr val="015287"/>
                  </a:solidFill>
                </a:ln>
                <a:solidFill>
                  <a:srgbClr val="002555"/>
                </a:solidFill>
              </a:rPr>
              <a:t>intellectuelles</a:t>
            </a:r>
          </a:p>
          <a:p>
            <a:endParaRPr lang="fr-FR" sz="1050" dirty="0" smtClean="0">
              <a:ln w="9525">
                <a:solidFill>
                  <a:srgbClr val="015287"/>
                </a:solidFill>
              </a:ln>
              <a:solidFill>
                <a:srgbClr val="002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1010" y="-58278"/>
            <a:ext cx="113702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 territoire concentre l’essentiel </a:t>
            </a:r>
            <a:b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 gains d’emplois du Loir-et-Cher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EC008C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 rot="16200000">
            <a:off x="-2570459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ECONOMIQUES</a:t>
            </a: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21093" y="6623863"/>
            <a:ext cx="21675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D'après source : </a:t>
            </a:r>
            <a:r>
              <a:rPr lang="fr-FR" sz="800" i="1">
                <a:solidFill>
                  <a:srgbClr val="002454"/>
                </a:solidFill>
                <a:latin typeface="Arial" panose="020B0604020202020204" pitchFamily="34" charset="0"/>
              </a:rPr>
              <a:t>INSEE </a:t>
            </a:r>
            <a:r>
              <a:rPr lang="fr-FR" sz="800" i="1" smtClean="0">
                <a:solidFill>
                  <a:srgbClr val="002454"/>
                </a:solidFill>
                <a:latin typeface="Arial" panose="020B0604020202020204" pitchFamily="34" charset="0"/>
              </a:rPr>
              <a:t>- </a:t>
            </a:r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RP </a:t>
            </a:r>
            <a:r>
              <a:rPr lang="fr-FR" sz="800" i="1" dirty="0" smtClean="0">
                <a:solidFill>
                  <a:srgbClr val="002454"/>
                </a:solidFill>
                <a:latin typeface="Arial" panose="020B0604020202020204" pitchFamily="34" charset="0"/>
              </a:rPr>
              <a:t>2009 </a:t>
            </a:r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et </a:t>
            </a:r>
            <a:r>
              <a:rPr lang="fr-FR" sz="800" i="1" dirty="0" smtClean="0">
                <a:solidFill>
                  <a:srgbClr val="002454"/>
                </a:solidFill>
                <a:latin typeface="Arial" panose="020B0604020202020204" pitchFamily="34" charset="0"/>
              </a:rPr>
              <a:t>2014 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2" t="8914" r="13461" b="7785"/>
          <a:stretch/>
        </p:blipFill>
        <p:spPr>
          <a:xfrm>
            <a:off x="5335141" y="911219"/>
            <a:ext cx="6856859" cy="571264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t="7561" r="58870" b="60963"/>
          <a:stretch/>
        </p:blipFill>
        <p:spPr>
          <a:xfrm>
            <a:off x="5547195" y="4305952"/>
            <a:ext cx="1658468" cy="238861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7" y="1750652"/>
            <a:ext cx="5013621" cy="26994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78471" y="6623117"/>
            <a:ext cx="21675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D'après source : </a:t>
            </a:r>
            <a:r>
              <a:rPr lang="fr-FR" sz="800" i="1">
                <a:solidFill>
                  <a:srgbClr val="002454"/>
                </a:solidFill>
                <a:latin typeface="Arial" panose="020B0604020202020204" pitchFamily="34" charset="0"/>
              </a:rPr>
              <a:t>INSEE </a:t>
            </a:r>
            <a:r>
              <a:rPr lang="fr-FR" sz="800" i="1" smtClean="0">
                <a:solidFill>
                  <a:srgbClr val="002454"/>
                </a:solidFill>
                <a:latin typeface="Arial" panose="020B0604020202020204" pitchFamily="34" charset="0"/>
              </a:rPr>
              <a:t>- </a:t>
            </a:r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RP </a:t>
            </a:r>
            <a:r>
              <a:rPr lang="fr-FR" sz="800" i="1" dirty="0" smtClean="0">
                <a:solidFill>
                  <a:srgbClr val="002454"/>
                </a:solidFill>
                <a:latin typeface="Arial" panose="020B0604020202020204" pitchFamily="34" charset="0"/>
              </a:rPr>
              <a:t>2009 </a:t>
            </a:r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et </a:t>
            </a:r>
            <a:r>
              <a:rPr lang="fr-FR" sz="800" i="1" dirty="0" smtClean="0">
                <a:solidFill>
                  <a:srgbClr val="002454"/>
                </a:solidFill>
                <a:latin typeface="Arial" panose="020B0604020202020204" pitchFamily="34" charset="0"/>
              </a:rPr>
              <a:t>2014 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9081853" y="695775"/>
            <a:ext cx="3110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dirty="0">
                <a:solidFill>
                  <a:srgbClr val="002454"/>
                </a:solidFill>
                <a:latin typeface="Balloon XBd BT" panose="03060902030402060201" pitchFamily="66" charset="0"/>
              </a:rPr>
              <a:t>Évolution de l'emploi </a:t>
            </a:r>
            <a:r>
              <a:rPr lang="fr-FR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total</a:t>
            </a:r>
            <a:br>
              <a:rPr lang="fr-FR" dirty="0" smtClean="0">
                <a:solidFill>
                  <a:srgbClr val="002454"/>
                </a:solidFill>
                <a:latin typeface="Balloon XBd BT" panose="03060902030402060201" pitchFamily="66" charset="0"/>
              </a:rPr>
            </a:br>
            <a:r>
              <a:rPr lang="fr-FR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 </a:t>
            </a:r>
            <a:r>
              <a:rPr lang="fr-FR" dirty="0">
                <a:solidFill>
                  <a:srgbClr val="002454"/>
                </a:solidFill>
                <a:latin typeface="Balloon XBd BT" panose="03060902030402060201" pitchFamily="66" charset="0"/>
              </a:rPr>
              <a:t>entre </a:t>
            </a:r>
            <a:r>
              <a:rPr lang="fr-FR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2009 </a:t>
            </a:r>
            <a:r>
              <a:rPr lang="fr-FR" dirty="0">
                <a:solidFill>
                  <a:srgbClr val="002454"/>
                </a:solidFill>
                <a:latin typeface="Balloon XBd BT" panose="03060902030402060201" pitchFamily="66" charset="0"/>
              </a:rPr>
              <a:t>et </a:t>
            </a:r>
            <a:r>
              <a:rPr lang="fr-FR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2014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536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21734" y="6878"/>
            <a:ext cx="1137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Une dynamique atypique dans l’industrie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EC008C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 rot="16200000">
            <a:off x="-2570459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ECONOMIQUES</a:t>
            </a: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821734" y="877215"/>
            <a:ext cx="11694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002454"/>
                </a:solidFill>
                <a:latin typeface="Balloon XBd BT" panose="03060902030402060201" pitchFamily="66" charset="0"/>
              </a:rPr>
              <a:t>Évolution de l'emploi salarié du secteur privé </a:t>
            </a:r>
            <a:r>
              <a:rPr lang="fr-FR" sz="1200" dirty="0">
                <a:solidFill>
                  <a:srgbClr val="002454"/>
                </a:solidFill>
                <a:latin typeface="Balloon XBd BT" panose="03060902030402060201" pitchFamily="66" charset="0"/>
              </a:rPr>
              <a:t>(hors </a:t>
            </a:r>
            <a:r>
              <a:rPr lang="fr-FR" sz="12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agriculture)</a:t>
            </a:r>
            <a:r>
              <a:rPr lang="fr-FR" sz="1200" dirty="0">
                <a:solidFill>
                  <a:srgbClr val="002454"/>
                </a:solidFill>
                <a:latin typeface="Balloon XBd BT" panose="03060902030402060201" pitchFamily="66" charset="0"/>
              </a:rPr>
              <a:t> </a:t>
            </a:r>
            <a:r>
              <a:rPr lang="fr-FR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par grand secteur (base 100 en 2008) </a:t>
            </a:r>
            <a:endParaRPr lang="fr-FR" dirty="0"/>
          </a:p>
        </p:txBody>
      </p:sp>
      <p:graphicFrame>
        <p:nvGraphicFramePr>
          <p:cNvPr id="35" name="Graphique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829191"/>
              </p:ext>
            </p:extLst>
          </p:nvPr>
        </p:nvGraphicFramePr>
        <p:xfrm>
          <a:off x="1589914" y="1654187"/>
          <a:ext cx="4219200" cy="2384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6" name="Graphique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49790"/>
              </p:ext>
            </p:extLst>
          </p:nvPr>
        </p:nvGraphicFramePr>
        <p:xfrm>
          <a:off x="6986684" y="1656771"/>
          <a:ext cx="4218215" cy="2349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Rectangle 36"/>
          <p:cNvSpPr/>
          <p:nvPr/>
        </p:nvSpPr>
        <p:spPr>
          <a:xfrm>
            <a:off x="8366527" y="1256453"/>
            <a:ext cx="14605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2555"/>
                </a:solidFill>
                <a:latin typeface="Calibri" panose="020F0502020204030204" pitchFamily="34" charset="0"/>
              </a:rPr>
              <a:t>Construction</a:t>
            </a:r>
            <a:r>
              <a:rPr lang="fr-FR" dirty="0">
                <a:solidFill>
                  <a:srgbClr val="002555"/>
                </a:solidFill>
              </a:rPr>
              <a:t>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984707" y="1285887"/>
            <a:ext cx="10922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2555"/>
                </a:solidFill>
                <a:latin typeface="Calibri" panose="020F0502020204030204" pitchFamily="34" charset="0"/>
              </a:rPr>
              <a:t>Industrie</a:t>
            </a:r>
            <a:r>
              <a:rPr lang="fr-FR" dirty="0">
                <a:solidFill>
                  <a:srgbClr val="002555"/>
                </a:solidFill>
              </a:rPr>
              <a:t> </a:t>
            </a:r>
          </a:p>
        </p:txBody>
      </p:sp>
      <p:graphicFrame>
        <p:nvGraphicFramePr>
          <p:cNvPr id="39" name="Graphique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1826332"/>
              </p:ext>
            </p:extLst>
          </p:nvPr>
        </p:nvGraphicFramePr>
        <p:xfrm>
          <a:off x="1640062" y="4231895"/>
          <a:ext cx="4219200" cy="2332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0" name="Graphique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2242741"/>
              </p:ext>
            </p:extLst>
          </p:nvPr>
        </p:nvGraphicFramePr>
        <p:xfrm>
          <a:off x="6986684" y="4222546"/>
          <a:ext cx="4219200" cy="2332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1" name="Rectangle 40"/>
          <p:cNvSpPr/>
          <p:nvPr/>
        </p:nvSpPr>
        <p:spPr>
          <a:xfrm>
            <a:off x="3117837" y="4038396"/>
            <a:ext cx="12636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2555"/>
                </a:solidFill>
                <a:latin typeface="Calibri" panose="020F0502020204030204" pitchFamily="34" charset="0"/>
              </a:rPr>
              <a:t>Commerce</a:t>
            </a:r>
            <a:r>
              <a:rPr lang="fr-FR" dirty="0">
                <a:solidFill>
                  <a:srgbClr val="002555"/>
                </a:solidFill>
              </a:rPr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589872" y="4006370"/>
            <a:ext cx="10128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2555"/>
                </a:solidFill>
                <a:latin typeface="Calibri" panose="020F0502020204030204" pitchFamily="34" charset="0"/>
              </a:rPr>
              <a:t>Services</a:t>
            </a:r>
            <a:r>
              <a:rPr lang="fr-FR" dirty="0">
                <a:solidFill>
                  <a:srgbClr val="002555"/>
                </a:solidFill>
              </a:rPr>
              <a:t>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096284" y="6564359"/>
            <a:ext cx="28761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i="1" dirty="0">
                <a:solidFill>
                  <a:srgbClr val="002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D'après source : URSSAF au 31 décembre</a:t>
            </a:r>
          </a:p>
        </p:txBody>
      </p:sp>
    </p:spTree>
    <p:extLst>
      <p:ext uri="{BB962C8B-B14F-4D97-AF65-F5344CB8AC3E}">
        <p14:creationId xmlns:p14="http://schemas.microsoft.com/office/powerpoint/2010/main" val="12350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EC008C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7169" y="0"/>
            <a:ext cx="101941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 tissu de petits établissements </a:t>
            </a:r>
          </a:p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autour de grandes entreprises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 rot="16200000">
            <a:off x="-2570459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ECONOMIQUES</a:t>
            </a: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59980" y="4845993"/>
            <a:ext cx="35750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Source : Insee, Répertoire des entreprises et des établissements (</a:t>
            </a:r>
            <a:r>
              <a:rPr lang="fr-FR" sz="800" i="1" dirty="0" err="1">
                <a:solidFill>
                  <a:srgbClr val="002454"/>
                </a:solidFill>
                <a:latin typeface="Arial" panose="020B0604020202020204" pitchFamily="34" charset="0"/>
              </a:rPr>
              <a:t>Sirene</a:t>
            </a:r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).</a:t>
            </a:r>
          </a:p>
          <a:p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Champ : activités marchandes hors agriculture.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615964" y="1267238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2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fr-FR" sz="1600" b="1" dirty="0">
                <a:solidFill>
                  <a:srgbClr val="002555"/>
                </a:solidFill>
                <a:cs typeface="Arial" panose="020B0604020202020204" pitchFamily="34" charset="0"/>
              </a:rPr>
              <a:t>Nombre d'établissements actifs </a:t>
            </a:r>
            <a:r>
              <a:rPr lang="fr-FR" sz="1600" b="1" dirty="0" smtClean="0">
                <a:solidFill>
                  <a:srgbClr val="002555"/>
                </a:solidFill>
                <a:cs typeface="Arial" panose="020B0604020202020204" pitchFamily="34" charset="0"/>
              </a:rPr>
              <a:t>par </a:t>
            </a:r>
            <a:r>
              <a:rPr lang="fr-FR" sz="1600" b="1" dirty="0">
                <a:solidFill>
                  <a:srgbClr val="002555"/>
                </a:solidFill>
                <a:cs typeface="Arial" panose="020B0604020202020204" pitchFamily="34" charset="0"/>
              </a:rPr>
              <a:t>tranche d'effectif salarié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40789" y="4960608"/>
            <a:ext cx="37337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Source : Insee, CLAP. Champ : ensemble des activités au 31 décembre 2014</a:t>
            </a:r>
            <a:endParaRPr lang="fr-FR" dirty="0"/>
          </a:p>
        </p:txBody>
      </p:sp>
      <p:graphicFrame>
        <p:nvGraphicFramePr>
          <p:cNvPr id="22" name="Graphique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105789"/>
              </p:ext>
            </p:extLst>
          </p:nvPr>
        </p:nvGraphicFramePr>
        <p:xfrm>
          <a:off x="958849" y="1766574"/>
          <a:ext cx="5410230" cy="3248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Graphique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9835630"/>
              </p:ext>
            </p:extLst>
          </p:nvPr>
        </p:nvGraphicFramePr>
        <p:xfrm>
          <a:off x="6769100" y="1537691"/>
          <a:ext cx="5208762" cy="3342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Rectangle 23"/>
          <p:cNvSpPr/>
          <p:nvPr/>
        </p:nvSpPr>
        <p:spPr>
          <a:xfrm>
            <a:off x="6325481" y="1267238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2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fr-FR" sz="1600" b="1" dirty="0">
                <a:solidFill>
                  <a:srgbClr val="002555"/>
                </a:solidFill>
                <a:cs typeface="Arial" panose="020B0604020202020204" pitchFamily="34" charset="0"/>
              </a:rPr>
              <a:t>Taux de création d'entreprises en </a:t>
            </a:r>
            <a:r>
              <a:rPr lang="fr-FR" sz="1600" b="1" dirty="0" smtClean="0">
                <a:solidFill>
                  <a:srgbClr val="002555"/>
                </a:solidFill>
                <a:cs typeface="Arial" panose="020B0604020202020204" pitchFamily="34" charset="0"/>
              </a:rPr>
              <a:t>2015 (en </a:t>
            </a:r>
            <a:r>
              <a:rPr lang="fr-FR" sz="1600" b="1" dirty="0">
                <a:solidFill>
                  <a:srgbClr val="002555"/>
                </a:solidFill>
                <a:cs typeface="Arial" panose="020B0604020202020204" pitchFamily="34" charset="0"/>
              </a:rPr>
              <a:t>%)</a:t>
            </a:r>
          </a:p>
        </p:txBody>
      </p:sp>
    </p:spTree>
    <p:extLst>
      <p:ext uri="{BB962C8B-B14F-4D97-AF65-F5344CB8AC3E}">
        <p14:creationId xmlns:p14="http://schemas.microsoft.com/office/powerpoint/2010/main" val="415020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" t="4657" r="6866" b="4338"/>
          <a:stretch/>
        </p:blipFill>
        <p:spPr>
          <a:xfrm>
            <a:off x="821734" y="1245396"/>
            <a:ext cx="5692269" cy="4226931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EC008C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77169" y="0"/>
            <a:ext cx="10194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L’artisanat en pleine mutation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 rot="16200000">
            <a:off x="-2570459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ECONOMIQUES</a:t>
            </a: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53085" y="5677307"/>
            <a:ext cx="25186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D'après sources : CMA (30/09/2013 et 30/09/2017)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366752" y="484604"/>
            <a:ext cx="5984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fr-FR" sz="1600" b="1" dirty="0">
                <a:solidFill>
                  <a:srgbClr val="002555"/>
                </a:solidFill>
                <a:cs typeface="Arial" panose="020B0604020202020204" pitchFamily="34" charset="0"/>
              </a:rPr>
              <a:t>Évolution du nombre d'établissements traditionnels </a:t>
            </a:r>
            <a:endParaRPr lang="fr-FR" sz="1600" b="1" dirty="0" smtClean="0">
              <a:solidFill>
                <a:srgbClr val="002555"/>
              </a:solidFill>
              <a:cs typeface="Arial" panose="020B0604020202020204" pitchFamily="34" charset="0"/>
            </a:endParaRPr>
          </a:p>
          <a:p>
            <a:pPr algn="ctr">
              <a:defRPr sz="12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fr-FR" sz="1600" b="1" dirty="0" smtClean="0">
                <a:solidFill>
                  <a:srgbClr val="002555"/>
                </a:solidFill>
                <a:cs typeface="Arial" panose="020B0604020202020204" pitchFamily="34" charset="0"/>
              </a:rPr>
              <a:t>entre </a:t>
            </a:r>
            <a:r>
              <a:rPr lang="fr-FR" sz="1600" b="1" dirty="0">
                <a:solidFill>
                  <a:srgbClr val="002555"/>
                </a:solidFill>
                <a:cs typeface="Arial" panose="020B0604020202020204" pitchFamily="34" charset="0"/>
              </a:rPr>
              <a:t>2013 et 2017 </a:t>
            </a:r>
          </a:p>
          <a:p>
            <a:pPr algn="ctr">
              <a:defRPr sz="12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fr-FR" sz="1600" b="1" dirty="0">
                <a:solidFill>
                  <a:srgbClr val="002555"/>
                </a:solidFill>
                <a:cs typeface="Arial" panose="020B0604020202020204" pitchFamily="34" charset="0"/>
              </a:rPr>
              <a:t>par communauté de communes ou d'agglomération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4710" y="5785029"/>
            <a:ext cx="25186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D'après sources : CMA (30/09/2013 et 30/09/2017)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6325481" y="49958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2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fr-FR" sz="1600" b="1" dirty="0">
                <a:solidFill>
                  <a:srgbClr val="002555"/>
                </a:solidFill>
                <a:cs typeface="Arial" panose="020B0604020202020204" pitchFamily="34" charset="0"/>
              </a:rPr>
              <a:t>Évolution du nombre de </a:t>
            </a:r>
            <a:r>
              <a:rPr lang="fr-FR" sz="1600" b="1" dirty="0" err="1">
                <a:solidFill>
                  <a:srgbClr val="002555"/>
                </a:solidFill>
                <a:cs typeface="Arial" panose="020B0604020202020204" pitchFamily="34" charset="0"/>
              </a:rPr>
              <a:t>micro-entreprises</a:t>
            </a:r>
            <a:r>
              <a:rPr lang="fr-FR" sz="1600" b="1" dirty="0">
                <a:solidFill>
                  <a:srgbClr val="002555"/>
                </a:solidFill>
                <a:cs typeface="Arial" panose="020B0604020202020204" pitchFamily="34" charset="0"/>
              </a:rPr>
              <a:t> </a:t>
            </a:r>
            <a:endParaRPr lang="fr-FR" sz="1600" b="1" dirty="0" smtClean="0">
              <a:solidFill>
                <a:srgbClr val="002555"/>
              </a:solidFill>
              <a:cs typeface="Arial" panose="020B0604020202020204" pitchFamily="34" charset="0"/>
            </a:endParaRPr>
          </a:p>
          <a:p>
            <a:pPr algn="ctr">
              <a:defRPr sz="12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fr-FR" sz="1600" b="1" dirty="0" smtClean="0">
                <a:solidFill>
                  <a:srgbClr val="002555"/>
                </a:solidFill>
                <a:cs typeface="Arial" panose="020B0604020202020204" pitchFamily="34" charset="0"/>
              </a:rPr>
              <a:t>entre </a:t>
            </a:r>
            <a:r>
              <a:rPr lang="fr-FR" sz="1600" b="1" dirty="0">
                <a:solidFill>
                  <a:srgbClr val="002555"/>
                </a:solidFill>
                <a:cs typeface="Arial" panose="020B0604020202020204" pitchFamily="34" charset="0"/>
              </a:rPr>
              <a:t>2013 et 2017 </a:t>
            </a:r>
          </a:p>
          <a:p>
            <a:pPr algn="ctr">
              <a:defRPr sz="12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fr-FR" sz="1600" b="1" dirty="0">
                <a:solidFill>
                  <a:srgbClr val="002555"/>
                </a:solidFill>
                <a:cs typeface="Arial" panose="020B0604020202020204" pitchFamily="34" charset="0"/>
              </a:rPr>
              <a:t>par communauté de communes ou d'agglomération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6197" r="9110" b="5540"/>
          <a:stretch/>
        </p:blipFill>
        <p:spPr>
          <a:xfrm>
            <a:off x="6506902" y="1344474"/>
            <a:ext cx="5664821" cy="412785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191222" y="5509273"/>
            <a:ext cx="5886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 </a:t>
            </a:r>
            <a:r>
              <a:rPr lang="fr-FR" sz="2400" b="1" dirty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120 </a:t>
            </a:r>
            <a:r>
              <a:rPr lang="fr-FR" b="1" dirty="0" smtClean="0">
                <a:solidFill>
                  <a:srgbClr val="002555"/>
                </a:solidFill>
              </a:rPr>
              <a:t>établissements artisanaux en 4 ans mais…</a:t>
            </a:r>
          </a:p>
          <a:p>
            <a:pPr lvl="1"/>
            <a:r>
              <a:rPr lang="fr-FR" sz="2400" b="1" dirty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- 60 </a:t>
            </a:r>
            <a:r>
              <a:rPr lang="fr-FR" b="1" dirty="0">
                <a:solidFill>
                  <a:srgbClr val="002555"/>
                </a:solidFill>
              </a:rPr>
              <a:t>établissements traditionnels</a:t>
            </a:r>
          </a:p>
          <a:p>
            <a:pPr lvl="1"/>
            <a:r>
              <a:rPr lang="fr-FR" sz="2400" b="1" dirty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+ 180</a:t>
            </a:r>
            <a:r>
              <a:rPr lang="fr-FR" sz="2400" dirty="0" smtClean="0"/>
              <a:t> </a:t>
            </a:r>
            <a:r>
              <a:rPr lang="fr-FR" b="1" dirty="0" err="1">
                <a:solidFill>
                  <a:srgbClr val="002555"/>
                </a:solidFill>
              </a:rPr>
              <a:t>micro-entreprises</a:t>
            </a:r>
            <a:r>
              <a:rPr lang="fr-FR" b="1" dirty="0">
                <a:solidFill>
                  <a:srgbClr val="002555"/>
                </a:solidFill>
              </a:rPr>
              <a:t> artisanales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139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Graphique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1626455"/>
              </p:ext>
            </p:extLst>
          </p:nvPr>
        </p:nvGraphicFramePr>
        <p:xfrm>
          <a:off x="6804238" y="1422144"/>
          <a:ext cx="5652874" cy="4640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Graphique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678626"/>
              </p:ext>
            </p:extLst>
          </p:nvPr>
        </p:nvGraphicFramePr>
        <p:xfrm>
          <a:off x="-926480" y="1334376"/>
          <a:ext cx="8338260" cy="4640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graphicFrame>
        <p:nvGraphicFramePr>
          <p:cNvPr id="19" name="Graphique 18"/>
          <p:cNvGraphicFramePr>
            <a:graphicFrameLocks/>
          </p:cNvGraphicFramePr>
          <p:nvPr>
            <p:extLst/>
          </p:nvPr>
        </p:nvGraphicFramePr>
        <p:xfrm>
          <a:off x="4907949" y="2055918"/>
          <a:ext cx="3421063" cy="2312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9226026" y="6577697"/>
            <a:ext cx="2794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rgbClr val="002555"/>
                </a:solidFill>
              </a:rPr>
              <a:t>Observatoire de l’Economie et des Territoires</a:t>
            </a:r>
            <a:endParaRPr lang="fr-FR" sz="1100" i="1" dirty="0">
              <a:solidFill>
                <a:srgbClr val="00255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8807" y="70713"/>
            <a:ext cx="11370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 communautés de taille similaire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C0D0D0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 rot="16200000">
            <a:off x="-2570459" y="2808584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>
                <a:solidFill>
                  <a:srgbClr val="0025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TERRITOIRE</a:t>
            </a:r>
          </a:p>
        </p:txBody>
      </p:sp>
      <p:sp>
        <p:nvSpPr>
          <p:cNvPr id="3" name="Accolade fermante 2"/>
          <p:cNvSpPr/>
          <p:nvPr/>
        </p:nvSpPr>
        <p:spPr>
          <a:xfrm>
            <a:off x="9990306" y="3428423"/>
            <a:ext cx="131016" cy="544168"/>
          </a:xfrm>
          <a:prstGeom prst="rightBrace">
            <a:avLst/>
          </a:prstGeom>
          <a:ln w="19050">
            <a:solidFill>
              <a:srgbClr val="002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0121322" y="3428423"/>
            <a:ext cx="2264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11 334 </a:t>
            </a:r>
            <a:r>
              <a:rPr lang="fr-FR" sz="20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emplois</a:t>
            </a:r>
            <a:endParaRPr lang="fr-FR" sz="20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Accolade fermante 15"/>
          <p:cNvSpPr/>
          <p:nvPr/>
        </p:nvSpPr>
        <p:spPr>
          <a:xfrm>
            <a:off x="4396776" y="3428423"/>
            <a:ext cx="157546" cy="544168"/>
          </a:xfrm>
          <a:prstGeom prst="rightBrace">
            <a:avLst/>
          </a:prstGeom>
          <a:ln w="19050">
            <a:solidFill>
              <a:srgbClr val="002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543373" y="3449371"/>
            <a:ext cx="2264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ln w="0"/>
                <a:solidFill>
                  <a:srgbClr val="FCAD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40 995 </a:t>
            </a:r>
            <a:r>
              <a:rPr lang="fr-FR" sz="20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habitants</a:t>
            </a:r>
            <a:endParaRPr lang="fr-FR" sz="20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89667" y="6062246"/>
            <a:ext cx="48109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i="1" dirty="0">
                <a:solidFill>
                  <a:srgbClr val="002454"/>
                </a:solidFill>
                <a:latin typeface="Arial" panose="020B0604020202020204" pitchFamily="34" charset="0"/>
              </a:rPr>
              <a:t>D'après source </a:t>
            </a:r>
            <a:r>
              <a:rPr lang="fr-FR" sz="1050" i="1" dirty="0" smtClean="0">
                <a:solidFill>
                  <a:srgbClr val="002454"/>
                </a:solidFill>
                <a:latin typeface="Arial" panose="020B0604020202020204" pitchFamily="34" charset="0"/>
              </a:rPr>
              <a:t>: Population (INSEE </a:t>
            </a:r>
            <a:r>
              <a:rPr lang="fr-FR" sz="1050" i="1" dirty="0">
                <a:solidFill>
                  <a:srgbClr val="002454"/>
                </a:solidFill>
                <a:latin typeface="Arial" panose="020B0604020202020204" pitchFamily="34" charset="0"/>
              </a:rPr>
              <a:t>- RP </a:t>
            </a:r>
            <a:r>
              <a:rPr lang="fr-FR" sz="1050" i="1" dirty="0" smtClean="0">
                <a:solidFill>
                  <a:srgbClr val="002454"/>
                </a:solidFill>
                <a:latin typeface="Arial" panose="020B0604020202020204" pitchFamily="34" charset="0"/>
              </a:rPr>
              <a:t>2015) et Emploi (INSEE – RP 2014) </a:t>
            </a:r>
            <a:endParaRPr lang="fr-FR" sz="1050" dirty="0"/>
          </a:p>
        </p:txBody>
      </p:sp>
      <p:sp>
        <p:nvSpPr>
          <p:cNvPr id="23" name="Rectangle 22"/>
          <p:cNvSpPr/>
          <p:nvPr/>
        </p:nvSpPr>
        <p:spPr>
          <a:xfrm>
            <a:off x="1205436" y="907238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2555"/>
                </a:solidFill>
                <a:latin typeface="Balloon XBd BT" panose="03060902030402060201" pitchFamily="66" charset="0"/>
              </a:rPr>
              <a:t>Nombre d’habitants par EPCI</a:t>
            </a:r>
            <a:endParaRPr lang="fr-FR" sz="1600" dirty="0">
              <a:solidFill>
                <a:srgbClr val="002555"/>
              </a:solidFill>
              <a:latin typeface="Balloon XBd BT" panose="03060902030402060201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82675" y="902719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2555"/>
                </a:solidFill>
                <a:latin typeface="Balloon XBd BT" panose="03060902030402060201" pitchFamily="66" charset="0"/>
              </a:rPr>
              <a:t>Nombre d’emplois par EPCI</a:t>
            </a:r>
            <a:endParaRPr lang="fr-FR" sz="1600" dirty="0">
              <a:solidFill>
                <a:srgbClr val="002555"/>
              </a:solidFill>
              <a:latin typeface="Balloon XBd BT" panose="030609020304020602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4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5258846" y="1830171"/>
            <a:ext cx="5196090" cy="4351338"/>
          </a:xfrm>
        </p:spPr>
        <p:txBody>
          <a:bodyPr/>
          <a:lstStyle/>
          <a:p>
            <a:r>
              <a:rPr lang="fr-FR" dirty="0" smtClean="0"/>
              <a:t>Carte p,60</a:t>
            </a:r>
          </a:p>
          <a:p>
            <a:r>
              <a:rPr lang="fr-FR" dirty="0" smtClean="0"/>
              <a:t>Graph (entente si possible)</a:t>
            </a:r>
            <a:endParaRPr lang="fr-FR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EC008C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77169" y="0"/>
            <a:ext cx="10194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Artisanat : - 190 emplois en 4 ans 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 rot="16200000">
            <a:off x="-2570459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ECONOMIQUES</a:t>
            </a: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22764" y="5404955"/>
            <a:ext cx="3528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D'après sources : URSSAF, CRMA </a:t>
            </a:r>
          </a:p>
          <a:p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* effectifs des établissements artisanaux du secteur privé hors agriculture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590161" y="527167"/>
            <a:ext cx="5984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fr-FR" sz="1600" b="1" dirty="0">
                <a:solidFill>
                  <a:srgbClr val="002555"/>
                </a:solidFill>
                <a:cs typeface="Arial" panose="020B0604020202020204" pitchFamily="34" charset="0"/>
              </a:rPr>
              <a:t>Évolution des effectifs salariés artisanaux* entre 2013 et 2017</a:t>
            </a:r>
          </a:p>
          <a:p>
            <a:pPr algn="ctr">
              <a:defRPr sz="12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fr-FR" sz="1600" b="1" dirty="0">
                <a:solidFill>
                  <a:srgbClr val="002555"/>
                </a:solidFill>
                <a:cs typeface="Arial" panose="020B0604020202020204" pitchFamily="34" charset="0"/>
              </a:rPr>
              <a:t> par communauté de communes ou d'agglomération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4710" y="5785029"/>
            <a:ext cx="3528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D'après sources : URSSAF, CRMA au 31/12 </a:t>
            </a:r>
          </a:p>
          <a:p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* effectifs des établissements artisanaux du secteur privé hors agriculture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6325481" y="49958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2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fr-FR" sz="1600" b="1" dirty="0">
                <a:solidFill>
                  <a:srgbClr val="002555"/>
                </a:solidFill>
                <a:cs typeface="Arial" panose="020B0604020202020204" pitchFamily="34" charset="0"/>
              </a:rPr>
              <a:t>Évolution des effectifs salariés artisanaux* et du total </a:t>
            </a:r>
            <a:r>
              <a:rPr lang="fr-FR" sz="1600" b="1" dirty="0" smtClean="0">
                <a:solidFill>
                  <a:srgbClr val="002555"/>
                </a:solidFill>
                <a:cs typeface="Arial" panose="020B0604020202020204" pitchFamily="34" charset="0"/>
              </a:rPr>
              <a:t>des emplois salariés </a:t>
            </a:r>
            <a:r>
              <a:rPr lang="fr-FR" sz="1600" b="1" dirty="0">
                <a:solidFill>
                  <a:srgbClr val="002555"/>
                </a:solidFill>
                <a:cs typeface="Arial" panose="020B0604020202020204" pitchFamily="34" charset="0"/>
              </a:rPr>
              <a:t>p</a:t>
            </a:r>
            <a:r>
              <a:rPr lang="fr-FR" sz="1600" b="1" dirty="0" smtClean="0">
                <a:solidFill>
                  <a:srgbClr val="002555"/>
                </a:solidFill>
                <a:cs typeface="Arial" panose="020B0604020202020204" pitchFamily="34" charset="0"/>
              </a:rPr>
              <a:t>rivés de l’Entente (base </a:t>
            </a:r>
            <a:r>
              <a:rPr lang="fr-FR" sz="1600" b="1" dirty="0">
                <a:solidFill>
                  <a:srgbClr val="002555"/>
                </a:solidFill>
                <a:cs typeface="Arial" panose="020B0604020202020204" pitchFamily="34" charset="0"/>
              </a:rPr>
              <a:t>100 au 31/12/2013)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t="12275" r="18397" b="9842"/>
          <a:stretch/>
        </p:blipFill>
        <p:spPr>
          <a:xfrm>
            <a:off x="831566" y="1264150"/>
            <a:ext cx="5647887" cy="4479359"/>
          </a:xfrm>
          <a:prstGeom prst="rect">
            <a:avLst/>
          </a:prstGeom>
        </p:spPr>
      </p:pic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8618233"/>
              </p:ext>
            </p:extLst>
          </p:nvPr>
        </p:nvGraphicFramePr>
        <p:xfrm>
          <a:off x="6806986" y="1830171"/>
          <a:ext cx="5062991" cy="3640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3472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fr-FR" sz="3200" b="1" dirty="0" smtClean="0">
                <a:solidFill>
                  <a:srgbClr val="002555"/>
                </a:solidFill>
              </a:rPr>
              <a:t>Le territoire par rapport au Loir-et-Cher </a:t>
            </a:r>
            <a:r>
              <a:rPr lang="fr-FR" sz="3200" dirty="0" smtClean="0">
                <a:solidFill>
                  <a:srgbClr val="002555"/>
                </a:solidFill>
              </a:rPr>
              <a:t>:</a:t>
            </a:r>
          </a:p>
          <a:p>
            <a:pPr lvl="1"/>
            <a:endParaRPr lang="fr-FR" sz="3200" dirty="0" smtClean="0">
              <a:solidFill>
                <a:srgbClr val="002555"/>
              </a:solidFill>
            </a:endParaRPr>
          </a:p>
          <a:p>
            <a:pPr lvl="2"/>
            <a:r>
              <a:rPr lang="fr-FR" sz="3200" b="1" dirty="0" smtClean="0">
                <a:solidFill>
                  <a:srgbClr val="002555"/>
                </a:solidFill>
              </a:rPr>
              <a:t>1 emploi sur 10</a:t>
            </a:r>
          </a:p>
          <a:p>
            <a:pPr lvl="2"/>
            <a:endParaRPr lang="fr-FR" sz="3200" b="1" dirty="0" smtClean="0">
              <a:solidFill>
                <a:srgbClr val="002555"/>
              </a:solidFill>
            </a:endParaRPr>
          </a:p>
          <a:p>
            <a:pPr lvl="2"/>
            <a:r>
              <a:rPr lang="fr-FR" sz="3200" b="1" dirty="0" smtClean="0">
                <a:solidFill>
                  <a:srgbClr val="002555"/>
                </a:solidFill>
              </a:rPr>
              <a:t>1 DPAE sur 10</a:t>
            </a:r>
          </a:p>
          <a:p>
            <a:pPr lvl="2"/>
            <a:endParaRPr lang="fr-FR" sz="3200" b="1" dirty="0" smtClean="0">
              <a:solidFill>
                <a:srgbClr val="002555"/>
              </a:solidFill>
            </a:endParaRPr>
          </a:p>
          <a:p>
            <a:pPr lvl="2"/>
            <a:r>
              <a:rPr lang="fr-FR" sz="3200" b="1" dirty="0" smtClean="0">
                <a:solidFill>
                  <a:srgbClr val="002555"/>
                </a:solidFill>
              </a:rPr>
              <a:t>2 fois plus d’emplois créés entre 2013 et 2016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EC008C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 rot="16200000">
            <a:off x="-2570459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ECONOMIQUES</a:t>
            </a: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52799" y="6623863"/>
            <a:ext cx="28488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D'après </a:t>
            </a:r>
            <a:r>
              <a:rPr lang="fr-FR" sz="800" i="1" dirty="0" smtClean="0">
                <a:solidFill>
                  <a:srgbClr val="002454"/>
                </a:solidFill>
                <a:latin typeface="Arial" panose="020B0604020202020204" pitchFamily="34" charset="0"/>
              </a:rPr>
              <a:t>sources </a:t>
            </a:r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: </a:t>
            </a:r>
            <a:r>
              <a:rPr lang="fr-FR" sz="800" i="1" dirty="0" smtClean="0">
                <a:solidFill>
                  <a:srgbClr val="002454"/>
                </a:solidFill>
                <a:latin typeface="Arial" panose="020B0604020202020204" pitchFamily="34" charset="0"/>
              </a:rPr>
              <a:t> Urssaf – </a:t>
            </a:r>
            <a:r>
              <a:rPr lang="fr-FR" sz="800" i="1" dirty="0" err="1" smtClean="0">
                <a:solidFill>
                  <a:srgbClr val="002454"/>
                </a:solidFill>
                <a:latin typeface="Arial" panose="020B0604020202020204" pitchFamily="34" charset="0"/>
              </a:rPr>
              <a:t>Acoss</a:t>
            </a:r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 </a:t>
            </a:r>
            <a:r>
              <a:rPr lang="fr-FR" sz="800" i="1" dirty="0" smtClean="0">
                <a:solidFill>
                  <a:srgbClr val="002454"/>
                </a:solidFill>
                <a:latin typeface="Arial" panose="020B0604020202020204" pitchFamily="34" charset="0"/>
              </a:rPr>
              <a:t>2017, INSEE RP 2014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477169" y="0"/>
            <a:ext cx="101941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 déclarations à l’embauche qui ne reflètent pas </a:t>
            </a:r>
          </a:p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 dynamisme du territoire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762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 rot="16200000">
            <a:off x="-2570459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DEPLACEMENTS</a:t>
            </a: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1735" y="0"/>
            <a:ext cx="11370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58 </a:t>
            </a:r>
            <a:r>
              <a:rPr lang="fr-FR" sz="28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emplois pour 100 actifs</a:t>
            </a:r>
          </a:p>
        </p:txBody>
      </p:sp>
      <p:sp>
        <p:nvSpPr>
          <p:cNvPr id="3" name="Rectangle 2"/>
          <p:cNvSpPr/>
          <p:nvPr/>
        </p:nvSpPr>
        <p:spPr>
          <a:xfrm>
            <a:off x="1239251" y="523220"/>
            <a:ext cx="3537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002454"/>
                </a:solidFill>
                <a:latin typeface="Balloon XBd BT" panose="03060902030402060201" pitchFamily="66" charset="0"/>
              </a:rPr>
              <a:t>Indice de concentration de </a:t>
            </a:r>
            <a:r>
              <a:rPr lang="fr-FR" sz="14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l'emploi</a:t>
            </a:r>
            <a:br>
              <a:rPr lang="fr-FR" sz="14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</a:br>
            <a:r>
              <a:rPr lang="fr-FR" sz="14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 </a:t>
            </a:r>
            <a:r>
              <a:rPr lang="fr-FR" sz="1400" dirty="0">
                <a:solidFill>
                  <a:srgbClr val="002454"/>
                </a:solidFill>
                <a:latin typeface="Balloon XBd BT" panose="03060902030402060201" pitchFamily="66" charset="0"/>
              </a:rPr>
              <a:t>par territoire en </a:t>
            </a:r>
            <a:r>
              <a:rPr lang="fr-FR" sz="14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2014 </a:t>
            </a:r>
            <a:endParaRPr lang="fr-FR" sz="14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3" t="95339" r="-655" b="-1831"/>
          <a:stretch/>
        </p:blipFill>
        <p:spPr>
          <a:xfrm>
            <a:off x="9010342" y="6447470"/>
            <a:ext cx="4001116" cy="524502"/>
          </a:xfrm>
          <a:prstGeom prst="rect">
            <a:avLst/>
          </a:prstGeom>
        </p:spPr>
      </p:pic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6532541"/>
              </p:ext>
            </p:extLst>
          </p:nvPr>
        </p:nvGraphicFramePr>
        <p:xfrm>
          <a:off x="461372" y="984885"/>
          <a:ext cx="5689090" cy="2664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1296" r="16713" b="17407"/>
          <a:stretch/>
        </p:blipFill>
        <p:spPr>
          <a:xfrm>
            <a:off x="5979353" y="825500"/>
            <a:ext cx="6212647" cy="527278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53629" r="80550" b="19329"/>
          <a:stretch/>
        </p:blipFill>
        <p:spPr>
          <a:xfrm>
            <a:off x="5154080" y="3869780"/>
            <a:ext cx="2554906" cy="290867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3" t="95339" r="-655" b="-1831"/>
          <a:stretch/>
        </p:blipFill>
        <p:spPr>
          <a:xfrm>
            <a:off x="2849267" y="3583893"/>
            <a:ext cx="3657600" cy="4794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67267" y="723275"/>
            <a:ext cx="51249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002454"/>
                </a:solidFill>
                <a:latin typeface="Balloon XBd BT" panose="03060902030402060201" pitchFamily="66" charset="0"/>
              </a:rPr>
              <a:t>Indice de concentration de </a:t>
            </a:r>
            <a:r>
              <a:rPr lang="fr-FR" sz="14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l'emploi</a:t>
            </a:r>
            <a:br>
              <a:rPr lang="fr-FR" sz="14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</a:br>
            <a:r>
              <a:rPr lang="fr-FR" sz="14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 </a:t>
            </a:r>
            <a:r>
              <a:rPr lang="fr-FR" sz="1400" dirty="0">
                <a:solidFill>
                  <a:srgbClr val="002454"/>
                </a:solidFill>
                <a:latin typeface="Balloon XBd BT" panose="03060902030402060201" pitchFamily="66" charset="0"/>
              </a:rPr>
              <a:t>par territoire en </a:t>
            </a:r>
            <a:r>
              <a:rPr lang="fr-FR" sz="14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2014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42742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1735" y="0"/>
            <a:ext cx="11370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 déplacements domicile-travail majoritairement orientés vers Agglopolys</a:t>
            </a:r>
            <a:endParaRPr lang="fr-FR" sz="28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16200000">
            <a:off x="-2570459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DEPLACEMENTS</a:t>
            </a:r>
            <a:endParaRPr lang="fr-FR" altLang="fr-FR" sz="1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9018292" y="6662320"/>
            <a:ext cx="2311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i="1" dirty="0"/>
              <a:t>D’après source : INSEE – RP </a:t>
            </a:r>
            <a:r>
              <a:rPr lang="fr-FR" sz="800" i="1" dirty="0" smtClean="0"/>
              <a:t>2014 </a:t>
            </a:r>
            <a:endParaRPr lang="fr-FR" dirty="0"/>
          </a:p>
        </p:txBody>
      </p:sp>
      <p:sp>
        <p:nvSpPr>
          <p:cNvPr id="3209" name="Rectangle 3208"/>
          <p:cNvSpPr/>
          <p:nvPr/>
        </p:nvSpPr>
        <p:spPr>
          <a:xfrm>
            <a:off x="6172200" y="1916845"/>
            <a:ext cx="1704975" cy="476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3" descr="fond Grand chambo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0" t="687" r="26791" b="1718"/>
          <a:stretch>
            <a:fillRect/>
          </a:stretch>
        </p:blipFill>
        <p:spPr bwMode="auto">
          <a:xfrm>
            <a:off x="9645287" y="3597813"/>
            <a:ext cx="2197392" cy="284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6" name="AutoShape 4"/>
          <p:cNvSpPr>
            <a:spLocks noChangeArrowheads="1"/>
          </p:cNvSpPr>
          <p:nvPr/>
        </p:nvSpPr>
        <p:spPr bwMode="auto">
          <a:xfrm rot="-1779847">
            <a:off x="10599262" y="3809703"/>
            <a:ext cx="1433422" cy="492873"/>
          </a:xfrm>
          <a:prstGeom prst="rightArrow">
            <a:avLst>
              <a:gd name="adj1" fmla="val 50000"/>
              <a:gd name="adj2" fmla="val 98803"/>
            </a:avLst>
          </a:prstGeom>
          <a:solidFill>
            <a:srgbClr val="FFB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002555"/>
                </a:solidFill>
                <a:effectLst/>
                <a:latin typeface="Calibri" panose="020F0502020204030204" pitchFamily="34" charset="0"/>
              </a:rPr>
              <a:t>6 260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rgbClr val="00255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 rot="19820157" flipH="1">
            <a:off x="10446551" y="4406603"/>
            <a:ext cx="1432456" cy="492873"/>
          </a:xfrm>
          <a:prstGeom prst="rightArrow">
            <a:avLst>
              <a:gd name="adj1" fmla="val 50000"/>
              <a:gd name="adj2" fmla="val 98737"/>
            </a:avLst>
          </a:prstGeom>
          <a:solidFill>
            <a:srgbClr val="00255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2 552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6" descr="fond BV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7" t="3265" r="18387" b="6189"/>
          <a:stretch>
            <a:fillRect/>
          </a:stretch>
        </p:blipFill>
        <p:spPr bwMode="auto">
          <a:xfrm>
            <a:off x="9511406" y="646486"/>
            <a:ext cx="2628824" cy="261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0" name="AutoShape 7"/>
          <p:cNvSpPr>
            <a:spLocks noChangeArrowheads="1"/>
          </p:cNvSpPr>
          <p:nvPr/>
        </p:nvSpPr>
        <p:spPr bwMode="auto">
          <a:xfrm rot="20100851" flipH="1">
            <a:off x="10405051" y="1505863"/>
            <a:ext cx="1612282" cy="562647"/>
          </a:xfrm>
          <a:prstGeom prst="rightArrow">
            <a:avLst>
              <a:gd name="adj1" fmla="val 50000"/>
              <a:gd name="adj2" fmla="val 98737"/>
            </a:avLst>
          </a:prstGeom>
          <a:solidFill>
            <a:srgbClr val="00255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2 641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 rot="-1499147">
            <a:off x="10557451" y="908962"/>
            <a:ext cx="1612282" cy="562647"/>
          </a:xfrm>
          <a:prstGeom prst="rightArrow">
            <a:avLst>
              <a:gd name="adj1" fmla="val 50000"/>
              <a:gd name="adj2" fmla="val 98737"/>
            </a:avLst>
          </a:prstGeom>
          <a:solidFill>
            <a:srgbClr val="FFB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002555"/>
                </a:solidFill>
                <a:effectLst/>
                <a:latin typeface="Calibri" panose="020F0502020204030204" pitchFamily="34" charset="0"/>
              </a:rPr>
              <a:t>5 387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rgbClr val="002555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t="5001" r="3001" b="5740"/>
          <a:stretch/>
        </p:blipFill>
        <p:spPr>
          <a:xfrm>
            <a:off x="872793" y="410056"/>
            <a:ext cx="8651756" cy="62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>
            <a:spLocks noGrp="1"/>
          </p:cNvSpPr>
          <p:nvPr>
            <p:ph type="ctrTitle"/>
          </p:nvPr>
        </p:nvSpPr>
        <p:spPr>
          <a:xfrm>
            <a:off x="1839280" y="1633767"/>
            <a:ext cx="9144000" cy="5019414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FR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Portrait de territoire</a:t>
            </a:r>
            <a:br>
              <a:rPr lang="fr-FR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Entente</a:t>
            </a:r>
            <a:r>
              <a:rPr lang="fr-FR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FR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Beauce Val de Loire</a:t>
            </a:r>
            <a:br>
              <a:rPr lang="fr-FR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Grand Chambord</a:t>
            </a:r>
            <a:br>
              <a:rPr lang="fr-FR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fr-FR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4400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mai </a:t>
            </a:r>
            <a:r>
              <a:rPr lang="fr-FR" sz="4400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  <a:endParaRPr lang="fr-FR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06" y="18527"/>
            <a:ext cx="1415723" cy="147235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85356"/>
            <a:ext cx="1028700" cy="1019175"/>
          </a:xfrm>
          <a:prstGeom prst="rect">
            <a:avLst/>
          </a:prstGeom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002555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20" name="Picture 2" descr="Prochain Conseil Communautai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29" y="313542"/>
            <a:ext cx="1943100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Accue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678" y="413554"/>
            <a:ext cx="193357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50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graphicFrame>
        <p:nvGraphicFramePr>
          <p:cNvPr id="19" name="Graphique 18"/>
          <p:cNvGraphicFramePr>
            <a:graphicFrameLocks/>
          </p:cNvGraphicFramePr>
          <p:nvPr>
            <p:extLst/>
          </p:nvPr>
        </p:nvGraphicFramePr>
        <p:xfrm>
          <a:off x="4907949" y="2055918"/>
          <a:ext cx="3421063" cy="2312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9226026" y="6577697"/>
            <a:ext cx="2794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rgbClr val="002555"/>
                </a:solidFill>
              </a:rPr>
              <a:t>Observatoire de l’Economie et des Territoires</a:t>
            </a:r>
            <a:endParaRPr lang="fr-FR" sz="1100" i="1" dirty="0">
              <a:solidFill>
                <a:srgbClr val="00255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9929" y="-95100"/>
            <a:ext cx="11370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 territoire </a:t>
            </a:r>
            <a:r>
              <a:rPr lang="fr-FR" sz="3200" b="1" dirty="0" err="1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multipôle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69847" y="467373"/>
            <a:ext cx="10701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>
                <a:solidFill>
                  <a:srgbClr val="002555"/>
                </a:solidFill>
              </a:defRPr>
            </a:lvl1pPr>
          </a:lstStyle>
          <a:p>
            <a:pPr algn="ctr"/>
            <a:r>
              <a:rPr lang="fr-FR" dirty="0"/>
              <a:t>Répartition géographique de la population et des </a:t>
            </a:r>
            <a:r>
              <a:rPr lang="fr-FR" dirty="0" smtClean="0"/>
              <a:t>emplois</a:t>
            </a:r>
            <a:endParaRPr lang="fr-FR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C0D0D0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 rot="16200000">
            <a:off x="-2570459" y="2808584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>
                <a:solidFill>
                  <a:srgbClr val="0025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TERRITOIRE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7" y="773331"/>
            <a:ext cx="10701383" cy="580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457" r="4290"/>
          <a:stretch/>
        </p:blipFill>
        <p:spPr>
          <a:xfrm>
            <a:off x="1136515" y="443269"/>
            <a:ext cx="10690973" cy="6396038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graphicFrame>
        <p:nvGraphicFramePr>
          <p:cNvPr id="19" name="Graphique 18"/>
          <p:cNvGraphicFramePr>
            <a:graphicFrameLocks/>
          </p:cNvGraphicFramePr>
          <p:nvPr>
            <p:extLst/>
          </p:nvPr>
        </p:nvGraphicFramePr>
        <p:xfrm>
          <a:off x="4907949" y="2055918"/>
          <a:ext cx="3421063" cy="2312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 12"/>
          <p:cNvSpPr/>
          <p:nvPr/>
        </p:nvSpPr>
        <p:spPr>
          <a:xfrm>
            <a:off x="650965" y="0"/>
            <a:ext cx="116620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 territoire sous l’influence des aires urbaines de Blois et Orléans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9226026" y="6577697"/>
            <a:ext cx="2794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rgbClr val="002555"/>
                </a:solidFill>
              </a:rPr>
              <a:t>Observatoire de l’Economie et des Territoires</a:t>
            </a:r>
            <a:endParaRPr lang="fr-FR" sz="1100" i="1" dirty="0">
              <a:solidFill>
                <a:srgbClr val="002555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C0D0D0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 rot="16200000">
            <a:off x="-2570459" y="2808584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>
                <a:solidFill>
                  <a:srgbClr val="0025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TERRITOIRE</a:t>
            </a:r>
          </a:p>
        </p:txBody>
      </p:sp>
    </p:spTree>
    <p:extLst>
      <p:ext uri="{BB962C8B-B14F-4D97-AF65-F5344CB8AC3E}">
        <p14:creationId xmlns:p14="http://schemas.microsoft.com/office/powerpoint/2010/main" val="94889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graphicFrame>
        <p:nvGraphicFramePr>
          <p:cNvPr id="19" name="Graphique 18"/>
          <p:cNvGraphicFramePr>
            <a:graphicFrameLocks/>
          </p:cNvGraphicFramePr>
          <p:nvPr>
            <p:extLst/>
          </p:nvPr>
        </p:nvGraphicFramePr>
        <p:xfrm>
          <a:off x="4907949" y="2055918"/>
          <a:ext cx="3421063" cy="2312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/>
          <p:cNvSpPr/>
          <p:nvPr/>
        </p:nvSpPr>
        <p:spPr>
          <a:xfrm>
            <a:off x="529929" y="-95100"/>
            <a:ext cx="11370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Evolution de l’influence des pôles d’emploi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9226026" y="6577697"/>
            <a:ext cx="2794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rgbClr val="002555"/>
                </a:solidFill>
              </a:rPr>
              <a:t>Observatoire de l’Economie et des Territoires</a:t>
            </a:r>
            <a:endParaRPr lang="fr-FR" sz="1100" i="1" dirty="0">
              <a:solidFill>
                <a:srgbClr val="002555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C0D0D0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 rot="16200000">
            <a:off x="-2570459" y="2808584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>
                <a:solidFill>
                  <a:srgbClr val="0025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TERRITOIRE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7408" r="4787" b="6296"/>
          <a:stretch/>
        </p:blipFill>
        <p:spPr>
          <a:xfrm>
            <a:off x="2046888" y="489675"/>
            <a:ext cx="8674101" cy="59182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65082" r="72957" b="6296"/>
          <a:stretch/>
        </p:blipFill>
        <p:spPr>
          <a:xfrm>
            <a:off x="1353406" y="3932456"/>
            <a:ext cx="2786793" cy="264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4" name="ZoneTexte 23"/>
          <p:cNvSpPr txBox="1"/>
          <p:nvPr/>
        </p:nvSpPr>
        <p:spPr>
          <a:xfrm>
            <a:off x="9226026" y="6577697"/>
            <a:ext cx="2794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solidFill>
                  <a:srgbClr val="002555"/>
                </a:solidFill>
              </a:rPr>
              <a:t>Observatoire de l’Economie et des Territoires</a:t>
            </a:r>
            <a:endParaRPr lang="fr-FR" sz="1100" i="1" dirty="0">
              <a:solidFill>
                <a:srgbClr val="002555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0478" y="939"/>
            <a:ext cx="11370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 territoire qui s’étend sur 6 bassins </a:t>
            </a:r>
            <a:r>
              <a:rPr lang="fr-FR" sz="3200" b="1" dirty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vie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10962596" y="236161"/>
            <a:ext cx="1058146" cy="7569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29929" y="1189056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2555"/>
                </a:solidFill>
                <a:latin typeface="Balloon XBd BT" panose="03060902030402060201" pitchFamily="66" charset="0"/>
              </a:rPr>
              <a:t>Répartition de la population</a:t>
            </a:r>
          </a:p>
          <a:p>
            <a:pPr algn="ctr"/>
            <a:r>
              <a:rPr lang="fr-FR" sz="1400" dirty="0">
                <a:solidFill>
                  <a:srgbClr val="002555"/>
                </a:solidFill>
                <a:latin typeface="Balloon XBd BT" panose="03060902030402060201" pitchFamily="66" charset="0"/>
              </a:rPr>
              <a:t>d</a:t>
            </a:r>
            <a:r>
              <a:rPr lang="fr-FR" sz="1400" dirty="0" smtClean="0">
                <a:solidFill>
                  <a:srgbClr val="002555"/>
                </a:solidFill>
                <a:latin typeface="Balloon XBd BT" panose="03060902030402060201" pitchFamily="66" charset="0"/>
              </a:rPr>
              <a:t>e l’entente par </a:t>
            </a:r>
            <a:r>
              <a:rPr lang="fr-FR" sz="1400" dirty="0">
                <a:solidFill>
                  <a:srgbClr val="002555"/>
                </a:solidFill>
                <a:latin typeface="Balloon XBd BT" panose="03060902030402060201" pitchFamily="66" charset="0"/>
              </a:rPr>
              <a:t>bassin de vie (en %)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32521" y="4916705"/>
            <a:ext cx="17924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>
                <a:solidFill>
                  <a:srgbClr val="002454"/>
                </a:solidFill>
                <a:latin typeface="Arial" panose="020B0604020202020204" pitchFamily="34" charset="0"/>
              </a:rPr>
              <a:t>D'après source : INSEE </a:t>
            </a:r>
            <a:r>
              <a:rPr lang="fr-FR" sz="800" i="1" dirty="0" smtClean="0">
                <a:solidFill>
                  <a:srgbClr val="002454"/>
                </a:solidFill>
                <a:latin typeface="Arial" panose="020B0604020202020204" pitchFamily="34" charset="0"/>
              </a:rPr>
              <a:t>- </a:t>
            </a:r>
            <a:r>
              <a:rPr lang="fr-FR" sz="800" i="1">
                <a:solidFill>
                  <a:srgbClr val="002454"/>
                </a:solidFill>
                <a:latin typeface="Arial" panose="020B0604020202020204" pitchFamily="34" charset="0"/>
              </a:rPr>
              <a:t>RP </a:t>
            </a:r>
            <a:r>
              <a:rPr lang="fr-FR" sz="800" i="1" smtClean="0">
                <a:solidFill>
                  <a:srgbClr val="002454"/>
                </a:solidFill>
                <a:latin typeface="Arial" panose="020B0604020202020204" pitchFamily="34" charset="0"/>
              </a:rPr>
              <a:t>2015 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7217884" y="517306"/>
            <a:ext cx="3260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2454"/>
                </a:solidFill>
                <a:latin typeface="Balloon XBd BT" panose="03060902030402060201" pitchFamily="66" charset="0"/>
              </a:rPr>
              <a:t>Les bassins de vie et les EPCI </a:t>
            </a:r>
            <a:endParaRPr lang="fr-FR" dirty="0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C0D0D0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 rot="16200000">
            <a:off x="-2570459" y="2808584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>
                <a:solidFill>
                  <a:srgbClr val="0025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TERRITOIRE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0" t="6223" r="17343" b="6871"/>
          <a:stretch/>
        </p:blipFill>
        <p:spPr>
          <a:xfrm>
            <a:off x="6110515" y="899886"/>
            <a:ext cx="5689600" cy="5558971"/>
          </a:xfrm>
          <a:prstGeom prst="rect">
            <a:avLst/>
          </a:prstGeom>
        </p:spPr>
      </p:pic>
      <p:graphicFrame>
        <p:nvGraphicFramePr>
          <p:cNvPr id="29" name="Graphique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041176"/>
              </p:ext>
            </p:extLst>
          </p:nvPr>
        </p:nvGraphicFramePr>
        <p:xfrm>
          <a:off x="1317888" y="1712276"/>
          <a:ext cx="4572000" cy="3204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316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002555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9929" y="-95100"/>
            <a:ext cx="11370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Une dynamique démographique qui s’essouffle</a:t>
            </a: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 rot="16200000">
            <a:off x="-2636561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DEMOGRAPHIQUES ET CARACTERISTIQUES DES POPULATIONS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09305" y="626938"/>
            <a:ext cx="3882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Evolution de la population depuis 1962</a:t>
            </a:r>
            <a:endParaRPr lang="fr-FR" sz="1600" dirty="0"/>
          </a:p>
        </p:txBody>
      </p:sp>
      <p:sp>
        <p:nvSpPr>
          <p:cNvPr id="12" name="Rectangle 11"/>
          <p:cNvSpPr/>
          <p:nvPr/>
        </p:nvSpPr>
        <p:spPr>
          <a:xfrm>
            <a:off x="3302243" y="3672764"/>
            <a:ext cx="6296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Evolution du taux de variation annuel moyen depuis 1968 (en %)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9245874" y="6487765"/>
            <a:ext cx="1852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rgbClr val="002555"/>
                </a:solidFill>
              </a:rPr>
              <a:t>D’après source : INSEE - RP</a:t>
            </a:r>
            <a:endParaRPr lang="fr-FR" sz="1200" i="1" dirty="0">
              <a:solidFill>
                <a:srgbClr val="002555"/>
              </a:solidFill>
            </a:endParaRPr>
          </a:p>
        </p:txBody>
      </p:sp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0350054"/>
              </p:ext>
            </p:extLst>
          </p:nvPr>
        </p:nvGraphicFramePr>
        <p:xfrm>
          <a:off x="3094222" y="832116"/>
          <a:ext cx="624167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8634038"/>
              </p:ext>
            </p:extLst>
          </p:nvPr>
        </p:nvGraphicFramePr>
        <p:xfrm>
          <a:off x="3302243" y="4108766"/>
          <a:ext cx="5913623" cy="259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10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1010" y="0"/>
            <a:ext cx="720725" cy="6858000"/>
          </a:xfrm>
          <a:prstGeom prst="rect">
            <a:avLst/>
          </a:prstGeom>
          <a:solidFill>
            <a:srgbClr val="002555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" y="6055633"/>
            <a:ext cx="753532" cy="7836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9929" y="-95100"/>
            <a:ext cx="11370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Mais qui reste relativement soutenu</a:t>
            </a:r>
            <a:br>
              <a:rPr lang="fr-FR" sz="3200" b="1" dirty="0" smtClean="0">
                <a:ln w="0"/>
                <a:solidFill>
                  <a:srgbClr val="00255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fr-FR" sz="3200" b="1" dirty="0">
              <a:ln w="0"/>
              <a:solidFill>
                <a:srgbClr val="00255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 rot="16200000">
            <a:off x="-2636561" y="2808585"/>
            <a:ext cx="6200777" cy="5836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fr-FR" altLang="fr-FR" sz="1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DYNAMIQUES DEMOGRAPHIQUES ET CARACTERISTIQUES DES POPULATIONS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5873" r="12315" b="2884"/>
          <a:stretch/>
        </p:blipFill>
        <p:spPr>
          <a:xfrm>
            <a:off x="2799630" y="738746"/>
            <a:ext cx="7168618" cy="5979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76733" y="524878"/>
            <a:ext cx="4876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Taux de variation annuel moyen de la population</a:t>
            </a:r>
          </a:p>
          <a:p>
            <a:pPr algn="ctr"/>
            <a:r>
              <a:rPr lang="fr-FR" sz="1600" dirty="0" smtClean="0">
                <a:solidFill>
                  <a:srgbClr val="002454"/>
                </a:solidFill>
                <a:latin typeface="Balloon XBd BT" panose="03060902030402060201" pitchFamily="66" charset="0"/>
              </a:rPr>
              <a:t>Entre 2010 et 2015 (en %)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9245874" y="6562308"/>
            <a:ext cx="2811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rgbClr val="002555"/>
                </a:solidFill>
              </a:rPr>
              <a:t>D’après source : INSEE – RP 2010 et 2015</a:t>
            </a:r>
            <a:endParaRPr lang="fr-FR" sz="1200" i="1" dirty="0">
              <a:solidFill>
                <a:srgbClr val="002555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4320" r="57785" b="70892"/>
          <a:stretch/>
        </p:blipFill>
        <p:spPr>
          <a:xfrm>
            <a:off x="921209" y="3796113"/>
            <a:ext cx="3084121" cy="299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16697</TotalTime>
  <Words>1589</Words>
  <Application>Microsoft Office PowerPoint</Application>
  <PresentationFormat>Grand écran</PresentationFormat>
  <Paragraphs>363</Paragraphs>
  <Slides>34</Slides>
  <Notes>34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45" baseType="lpstr">
      <vt:lpstr>Arial</vt:lpstr>
      <vt:lpstr>Balloon XBd BT</vt:lpstr>
      <vt:lpstr>Calibri</vt:lpstr>
      <vt:lpstr>Calibri Light</vt:lpstr>
      <vt:lpstr>Minion Pro Med</vt:lpstr>
      <vt:lpstr>Raleway</vt:lpstr>
      <vt:lpstr>Symbol</vt:lpstr>
      <vt:lpstr>Times New Roman</vt:lpstr>
      <vt:lpstr>Verdana</vt:lpstr>
      <vt:lpstr>Thème Office</vt:lpstr>
      <vt:lpstr>Conception personnalisée</vt:lpstr>
      <vt:lpstr> Portrait de territoire Entente Beauce Val de Loire Grand Chambord  mai 2018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Portrait de territoire Entente Beauce Val de Loire Grand Chambord  mai 2018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Nadège DE CLERCQ</dc:creator>
  <cp:lastModifiedBy>Benjamin Manteau</cp:lastModifiedBy>
  <cp:revision>1136</cp:revision>
  <cp:lastPrinted>2018-06-04T13:34:47Z</cp:lastPrinted>
  <dcterms:created xsi:type="dcterms:W3CDTF">2015-07-23T08:14:54Z</dcterms:created>
  <dcterms:modified xsi:type="dcterms:W3CDTF">2018-06-07T08:46:56Z</dcterms:modified>
</cp:coreProperties>
</file>